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4" r:id="rId2"/>
  </p:sldMasterIdLst>
  <p:notesMasterIdLst>
    <p:notesMasterId r:id="rId26"/>
  </p:notesMasterIdLst>
  <p:handoutMasterIdLst>
    <p:handoutMasterId r:id="rId27"/>
  </p:handoutMasterIdLst>
  <p:sldIdLst>
    <p:sldId id="269" r:id="rId3"/>
    <p:sldId id="275" r:id="rId4"/>
    <p:sldId id="296" r:id="rId5"/>
    <p:sldId id="285" r:id="rId6"/>
    <p:sldId id="299" r:id="rId7"/>
    <p:sldId id="297" r:id="rId8"/>
    <p:sldId id="281" r:id="rId9"/>
    <p:sldId id="298" r:id="rId10"/>
    <p:sldId id="286" r:id="rId11"/>
    <p:sldId id="287" r:id="rId12"/>
    <p:sldId id="288" r:id="rId13"/>
    <p:sldId id="289" r:id="rId14"/>
    <p:sldId id="305" r:id="rId15"/>
    <p:sldId id="290" r:id="rId16"/>
    <p:sldId id="295" r:id="rId17"/>
    <p:sldId id="291" r:id="rId18"/>
    <p:sldId id="293" r:id="rId19"/>
    <p:sldId id="294" r:id="rId20"/>
    <p:sldId id="301" r:id="rId21"/>
    <p:sldId id="303" r:id="rId22"/>
    <p:sldId id="304" r:id="rId23"/>
    <p:sldId id="302" r:id="rId24"/>
    <p:sldId id="274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92" autoAdjust="0"/>
    <p:restoredTop sz="93537"/>
  </p:normalViewPr>
  <p:slideViewPr>
    <p:cSldViewPr snapToGrid="0">
      <p:cViewPr varScale="1">
        <p:scale>
          <a:sx n="119" d="100"/>
          <a:sy n="119" d="100"/>
        </p:scale>
        <p:origin x="100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2019. 11. 3.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2019. 11. 3.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5992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385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230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2)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블록인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바이트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(=128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원소가 한 바이트 인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x4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행렬로 변환됨</a:t>
            </a:r>
            <a:b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행렬을 상태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 부름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46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408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410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179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28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95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637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crypto.modoo.at/" TargetMode="Externa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1985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4663011" y="2300370"/>
            <a:ext cx="286597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0" y="6440919"/>
            <a:ext cx="12192000" cy="4190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4" y="6472840"/>
            <a:ext cx="758636" cy="37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670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16422" y="1223120"/>
            <a:ext cx="8403773" cy="2387600"/>
          </a:xfrm>
        </p:spPr>
        <p:txBody>
          <a:bodyPr anchor="b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116421" y="3794871"/>
            <a:ext cx="8403774" cy="1655762"/>
          </a:xfrm>
        </p:spPr>
        <p:txBody>
          <a:bodyPr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" y="6078694"/>
            <a:ext cx="3026852" cy="642781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653134" y="-1"/>
            <a:ext cx="1853681" cy="50447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337" y="6128121"/>
            <a:ext cx="1311798" cy="642780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>
          <a:xfrm>
            <a:off x="10715442" y="6627168"/>
            <a:ext cx="135806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hlinkClick r:id="rId4"/>
              </a:rPr>
              <a:t>https://crypto.modoo.at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304799"/>
            <a:ext cx="2824065" cy="618930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부제목 2"/>
          <p:cNvSpPr txBox="1">
            <a:spLocks/>
          </p:cNvSpPr>
          <p:nvPr userDrawn="1"/>
        </p:nvSpPr>
        <p:spPr>
          <a:xfrm>
            <a:off x="214601" y="1217530"/>
            <a:ext cx="2394862" cy="4325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600" dirty="0">
                <a:solidFill>
                  <a:schemeClr val="bg1"/>
                </a:solidFill>
                <a:latin typeface="+mj-lt"/>
              </a:rPr>
              <a:t>Contents</a:t>
            </a:r>
            <a:endParaRPr lang="ko-KR" altLang="en-US" sz="36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429209" y="1735494"/>
            <a:ext cx="20216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3797638" y="1217530"/>
            <a:ext cx="738043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3797642" y="1217530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3797638" y="2133371"/>
            <a:ext cx="7380428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1" name="직사각형 70"/>
          <p:cNvSpPr/>
          <p:nvPr userDrawn="1"/>
        </p:nvSpPr>
        <p:spPr>
          <a:xfrm>
            <a:off x="3797640" y="2133371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3797638" y="3052552"/>
            <a:ext cx="7380428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7" name="직사각형 76"/>
          <p:cNvSpPr/>
          <p:nvPr userDrawn="1"/>
        </p:nvSpPr>
        <p:spPr>
          <a:xfrm>
            <a:off x="3797640" y="3052552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3797638" y="3968393"/>
            <a:ext cx="7380427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0" name="직사각형 79"/>
          <p:cNvSpPr/>
          <p:nvPr userDrawn="1"/>
        </p:nvSpPr>
        <p:spPr>
          <a:xfrm>
            <a:off x="3797639" y="3968393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82" name="텍스트 개체 틀 4"/>
          <p:cNvSpPr>
            <a:spLocks noGrp="1"/>
          </p:cNvSpPr>
          <p:nvPr>
            <p:ph type="body" sz="quarter" idx="31" hasCustomPrompt="1"/>
          </p:nvPr>
        </p:nvSpPr>
        <p:spPr>
          <a:xfrm>
            <a:off x="3797638" y="4884234"/>
            <a:ext cx="7380426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3" name="직사각형 82"/>
          <p:cNvSpPr/>
          <p:nvPr userDrawn="1"/>
        </p:nvSpPr>
        <p:spPr>
          <a:xfrm>
            <a:off x="3797638" y="4884234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60" y="5538242"/>
            <a:ext cx="1709544" cy="83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4663011" y="2300370"/>
            <a:ext cx="286597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0" y="6440919"/>
            <a:ext cx="12192000" cy="4190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4" y="6472840"/>
            <a:ext cx="758636" cy="37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6440919"/>
            <a:ext cx="12192000" cy="4190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8623390" y="6412231"/>
            <a:ext cx="3568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86B743E8-9D27-4F69-87ED-4623B89CBF9F}" type="slidenum">
              <a:rPr lang="ko-KR" altLang="en-US" sz="2000" smtClean="0">
                <a:solidFill>
                  <a:schemeClr val="bg1"/>
                </a:solidFill>
                <a:latin typeface="+mn-lt"/>
              </a:rPr>
              <a:t>‹#›</a:t>
            </a:fld>
            <a:endParaRPr lang="ko-KR" altLang="en-US" sz="2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4" y="6472840"/>
            <a:ext cx="758636" cy="37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9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70" r:id="rId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16422" y="398173"/>
            <a:ext cx="8403773" cy="2387600"/>
          </a:xfrm>
        </p:spPr>
        <p:txBody>
          <a:bodyPr/>
          <a:lstStyle/>
          <a:p>
            <a:r>
              <a:rPr lang="en-US" altLang="ko-KR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AES</a:t>
            </a:r>
            <a:endParaRPr lang="ko-KR" altLang="en-US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116421" y="3278036"/>
            <a:ext cx="8403774" cy="1655762"/>
          </a:xfrm>
        </p:spPr>
        <p:txBody>
          <a:bodyPr/>
          <a:lstStyle/>
          <a:p>
            <a:r>
              <a:rPr lang="ko-KR" altLang="en-US" dirty="0"/>
              <a:t>김현지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9DBC87-B640-CC47-BE0B-7B35734C0C6B}"/>
              </a:ext>
            </a:extLst>
          </p:cNvPr>
          <p:cNvSpPr/>
          <p:nvPr/>
        </p:nvSpPr>
        <p:spPr>
          <a:xfrm>
            <a:off x="5540008" y="4427091"/>
            <a:ext cx="3493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/>
              <a:t>https://</a:t>
            </a:r>
            <a:r>
              <a:rPr lang="en" altLang="ko-KR" dirty="0" err="1"/>
              <a:t>youtu.be</a:t>
            </a:r>
            <a:r>
              <a:rPr lang="en" altLang="ko-KR" dirty="0"/>
              <a:t>/QwPoLBUVhO4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rgbClr val="0070C0"/>
                </a:solidFill>
              </a:rPr>
              <a:t>AES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4" y="1152525"/>
            <a:ext cx="7412036" cy="7621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ko-KR" sz="2000" b="1" dirty="0">
                <a:solidFill>
                  <a:srgbClr val="2E75B6"/>
                </a:solidFill>
              </a:rPr>
              <a:t>Sub Byte</a:t>
            </a:r>
            <a:endParaRPr lang="en-US" altLang="ko-KR" sz="16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6ED0B33-BC16-BF47-9F5E-9095F4EA6521}"/>
              </a:ext>
            </a:extLst>
          </p:cNvPr>
          <p:cNvSpPr/>
          <p:nvPr/>
        </p:nvSpPr>
        <p:spPr>
          <a:xfrm>
            <a:off x="1413712" y="5390983"/>
            <a:ext cx="9941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/>
              <a:t>Sub byte</a:t>
            </a:r>
          </a:p>
          <a:p>
            <a:pPr algn="ctr"/>
            <a:r>
              <a:rPr lang="en-US" altLang="ko-KR" sz="1600" dirty="0"/>
              <a:t>Input</a:t>
            </a:r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3B52CE-C614-BD4D-9656-497B3BA2488F}"/>
              </a:ext>
            </a:extLst>
          </p:cNvPr>
          <p:cNvSpPr/>
          <p:nvPr/>
        </p:nvSpPr>
        <p:spPr>
          <a:xfrm>
            <a:off x="5506346" y="5514092"/>
            <a:ext cx="7200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S-box</a:t>
            </a:r>
            <a:endParaRPr lang="ko-KR" altLang="en-US" sz="1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2B586E-3AF4-2544-A662-78B1DBFE9EC1}"/>
              </a:ext>
            </a:extLst>
          </p:cNvPr>
          <p:cNvSpPr/>
          <p:nvPr/>
        </p:nvSpPr>
        <p:spPr>
          <a:xfrm>
            <a:off x="9575363" y="5290698"/>
            <a:ext cx="1016625" cy="7853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/>
              <a:t>Sub Byte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Output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65AC04C-6DAD-B545-ABD7-AC8BA0F7BD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269272"/>
              </p:ext>
            </p:extLst>
          </p:nvPr>
        </p:nvGraphicFramePr>
        <p:xfrm>
          <a:off x="682166" y="2549877"/>
          <a:ext cx="2592000" cy="259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313401235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063886223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76641837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728419353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59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79122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0A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EB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709438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7D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56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CB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7A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234437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17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77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79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06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816734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5DACB9-8826-2D4D-8267-A74A3DF5FAFE}"/>
              </a:ext>
            </a:extLst>
          </p:cNvPr>
          <p:cNvSpPr/>
          <p:nvPr/>
        </p:nvSpPr>
        <p:spPr>
          <a:xfrm>
            <a:off x="8262721" y="3617682"/>
            <a:ext cx="482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kern="0" dirty="0">
                <a:solidFill>
                  <a:srgbClr val="494E52"/>
                </a:solidFill>
                <a:latin typeface="Cambria Math" panose="02040503050406030204" pitchFamily="18" charset="0"/>
                <a:ea typeface="맑은 고딕" panose="020B0503020000020004" pitchFamily="34" charset="-127"/>
                <a:cs typeface="Cambria Math" panose="02040503050406030204" pitchFamily="18" charset="0"/>
              </a:rPr>
              <a:t>= </a:t>
            </a:r>
            <a:endParaRPr lang="ko-KR" altLang="en-US" sz="2400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A605BD-6FDF-7641-9444-EAE8755E30C0}"/>
              </a:ext>
            </a:extLst>
          </p:cNvPr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3000"/>
                    </a14:imgEffect>
                  </a14:imgLayer>
                </a14:imgProps>
              </a:ext>
            </a:extLst>
          </a:blip>
          <a:srcRect t="6828"/>
          <a:stretch/>
        </p:blipFill>
        <p:spPr>
          <a:xfrm>
            <a:off x="3382755" y="1138007"/>
            <a:ext cx="4904906" cy="4285352"/>
          </a:xfrm>
          <a:prstGeom prst="rect">
            <a:avLst/>
          </a:prstGeom>
        </p:spPr>
      </p:pic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738F822-AC4E-3542-8C7F-235B12EEF0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694521"/>
              </p:ext>
            </p:extLst>
          </p:nvPr>
        </p:nvGraphicFramePr>
        <p:xfrm>
          <a:off x="8688710" y="2554242"/>
          <a:ext cx="2886321" cy="259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3134012351"/>
                    </a:ext>
                  </a:extLst>
                </a:gridCol>
                <a:gridCol w="746107">
                  <a:extLst>
                    <a:ext uri="{9D8B030D-6E8A-4147-A177-3AD203B41FA5}">
                      <a16:colId xmlns:a16="http://schemas.microsoft.com/office/drawing/2014/main" val="4063886223"/>
                    </a:ext>
                  </a:extLst>
                </a:gridCol>
                <a:gridCol w="746107">
                  <a:extLst>
                    <a:ext uri="{9D8B030D-6E8A-4147-A177-3AD203B41FA5}">
                      <a16:colId xmlns:a16="http://schemas.microsoft.com/office/drawing/2014/main" val="1766418379"/>
                    </a:ext>
                  </a:extLst>
                </a:gridCol>
                <a:gridCol w="746107">
                  <a:extLst>
                    <a:ext uri="{9D8B030D-6E8A-4147-A177-3AD203B41FA5}">
                      <a16:colId xmlns:a16="http://schemas.microsoft.com/office/drawing/2014/main" val="728419353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CB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7C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3A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79122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FB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67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E9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98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709438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FF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1F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234437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B6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6F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816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4207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rgbClr val="0070C0"/>
                </a:solidFill>
              </a:rPr>
              <a:t>AES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4" y="1152525"/>
            <a:ext cx="7412036" cy="7621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ko-KR" sz="2000" b="1" dirty="0">
                <a:solidFill>
                  <a:srgbClr val="2E75B6"/>
                </a:solidFill>
              </a:rPr>
              <a:t>Shift-Row</a:t>
            </a:r>
            <a:endParaRPr lang="en-US" altLang="ko-KR" sz="16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6ED0B33-BC16-BF47-9F5E-9095F4EA6521}"/>
              </a:ext>
            </a:extLst>
          </p:cNvPr>
          <p:cNvSpPr/>
          <p:nvPr/>
        </p:nvSpPr>
        <p:spPr>
          <a:xfrm>
            <a:off x="1810278" y="5390983"/>
            <a:ext cx="9941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/>
              <a:t>Shift-row</a:t>
            </a:r>
          </a:p>
          <a:p>
            <a:pPr algn="ctr"/>
            <a:r>
              <a:rPr lang="en-US" altLang="ko-KR" sz="1600" dirty="0"/>
              <a:t>Input</a:t>
            </a:r>
            <a:endParaRPr lang="ko-KR" altLang="en-US" sz="1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2B586E-3AF4-2544-A662-78B1DBFE9EC1}"/>
              </a:ext>
            </a:extLst>
          </p:cNvPr>
          <p:cNvSpPr/>
          <p:nvPr/>
        </p:nvSpPr>
        <p:spPr>
          <a:xfrm>
            <a:off x="8992680" y="5292734"/>
            <a:ext cx="1072730" cy="7853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/>
              <a:t>Shift-Row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Output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5DACB9-8826-2D4D-8267-A74A3DF5FAFE}"/>
              </a:ext>
            </a:extLst>
          </p:cNvPr>
          <p:cNvSpPr/>
          <p:nvPr/>
        </p:nvSpPr>
        <p:spPr>
          <a:xfrm>
            <a:off x="7242639" y="3617682"/>
            <a:ext cx="482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kern="0" dirty="0">
                <a:solidFill>
                  <a:srgbClr val="494E52"/>
                </a:solidFill>
                <a:latin typeface="Cambria Math" panose="02040503050406030204" pitchFamily="18" charset="0"/>
                <a:ea typeface="맑은 고딕" panose="020B0503020000020004" pitchFamily="34" charset="-127"/>
                <a:cs typeface="Cambria Math" panose="02040503050406030204" pitchFamily="18" charset="0"/>
              </a:rPr>
              <a:t>= </a:t>
            </a:r>
            <a:endParaRPr lang="ko-KR" altLang="en-US" sz="2400" b="1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738F822-AC4E-3542-8C7F-235B12EEF0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428720"/>
              </p:ext>
            </p:extLst>
          </p:nvPr>
        </p:nvGraphicFramePr>
        <p:xfrm>
          <a:off x="909051" y="2554242"/>
          <a:ext cx="2886321" cy="259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3134012351"/>
                    </a:ext>
                  </a:extLst>
                </a:gridCol>
                <a:gridCol w="746107">
                  <a:extLst>
                    <a:ext uri="{9D8B030D-6E8A-4147-A177-3AD203B41FA5}">
                      <a16:colId xmlns:a16="http://schemas.microsoft.com/office/drawing/2014/main" val="4063886223"/>
                    </a:ext>
                  </a:extLst>
                </a:gridCol>
                <a:gridCol w="746107">
                  <a:extLst>
                    <a:ext uri="{9D8B030D-6E8A-4147-A177-3AD203B41FA5}">
                      <a16:colId xmlns:a16="http://schemas.microsoft.com/office/drawing/2014/main" val="1766418379"/>
                    </a:ext>
                  </a:extLst>
                </a:gridCol>
                <a:gridCol w="746107">
                  <a:extLst>
                    <a:ext uri="{9D8B030D-6E8A-4147-A177-3AD203B41FA5}">
                      <a16:colId xmlns:a16="http://schemas.microsoft.com/office/drawing/2014/main" val="728419353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CB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7C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3A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79122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FB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67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E9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98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709438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FF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1F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234437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B6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6F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81673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BDF87436-62ED-A948-95FA-A80DC4D0B52E}"/>
              </a:ext>
            </a:extLst>
          </p:cNvPr>
          <p:cNvPicPr/>
          <p:nvPr/>
        </p:nvPicPr>
        <p:blipFill rotWithShape="1">
          <a:blip r:embed="rId2"/>
          <a:srcRect l="37410" t="23455" r="37108" b="17076"/>
          <a:stretch/>
        </p:blipFill>
        <p:spPr>
          <a:xfrm>
            <a:off x="4613008" y="3120572"/>
            <a:ext cx="2418109" cy="2109634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3C70CE8-F98D-2D43-8877-710083AD90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819098"/>
              </p:ext>
            </p:extLst>
          </p:nvPr>
        </p:nvGraphicFramePr>
        <p:xfrm>
          <a:off x="8119479" y="2552514"/>
          <a:ext cx="2886321" cy="259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3134012351"/>
                    </a:ext>
                  </a:extLst>
                </a:gridCol>
                <a:gridCol w="746107">
                  <a:extLst>
                    <a:ext uri="{9D8B030D-6E8A-4147-A177-3AD203B41FA5}">
                      <a16:colId xmlns:a16="http://schemas.microsoft.com/office/drawing/2014/main" val="4063886223"/>
                    </a:ext>
                  </a:extLst>
                </a:gridCol>
                <a:gridCol w="746107">
                  <a:extLst>
                    <a:ext uri="{9D8B030D-6E8A-4147-A177-3AD203B41FA5}">
                      <a16:colId xmlns:a16="http://schemas.microsoft.com/office/drawing/2014/main" val="1766418379"/>
                    </a:ext>
                  </a:extLst>
                </a:gridCol>
                <a:gridCol w="746107">
                  <a:extLst>
                    <a:ext uri="{9D8B030D-6E8A-4147-A177-3AD203B41FA5}">
                      <a16:colId xmlns:a16="http://schemas.microsoft.com/office/drawing/2014/main" val="728419353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CB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7C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3A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79122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67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E9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98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FB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709438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1F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FF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234437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6F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B6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816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1917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rgbClr val="0070C0"/>
                </a:solidFill>
              </a:rPr>
              <a:t>AES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4" y="1152525"/>
            <a:ext cx="7412036" cy="7621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ko-KR" sz="2000" b="1" dirty="0">
                <a:solidFill>
                  <a:srgbClr val="2E75B6"/>
                </a:solidFill>
              </a:rPr>
              <a:t>Mix-Column</a:t>
            </a:r>
            <a:endParaRPr lang="en-US" altLang="ko-KR" sz="16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6ED0B33-BC16-BF47-9F5E-9095F4EA6521}"/>
              </a:ext>
            </a:extLst>
          </p:cNvPr>
          <p:cNvSpPr/>
          <p:nvPr/>
        </p:nvSpPr>
        <p:spPr>
          <a:xfrm>
            <a:off x="1613136" y="5307125"/>
            <a:ext cx="12779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/>
              <a:t>Mix-Column</a:t>
            </a:r>
          </a:p>
          <a:p>
            <a:pPr algn="ctr"/>
            <a:r>
              <a:rPr lang="en-US" altLang="ko-KR" sz="1600" dirty="0"/>
              <a:t>Matrix</a:t>
            </a:r>
            <a:endParaRPr lang="ko-KR" altLang="en-US" sz="1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2B586E-3AF4-2544-A662-78B1DBFE9EC1}"/>
              </a:ext>
            </a:extLst>
          </p:cNvPr>
          <p:cNvSpPr/>
          <p:nvPr/>
        </p:nvSpPr>
        <p:spPr>
          <a:xfrm>
            <a:off x="9382707" y="5193839"/>
            <a:ext cx="1277914" cy="7853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/>
              <a:t>Mix-Column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Output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5DACB9-8826-2D4D-8267-A74A3DF5FAFE}"/>
              </a:ext>
            </a:extLst>
          </p:cNvPr>
          <p:cNvSpPr/>
          <p:nvPr/>
        </p:nvSpPr>
        <p:spPr>
          <a:xfrm>
            <a:off x="7808696" y="3617682"/>
            <a:ext cx="482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kern="0" dirty="0">
                <a:solidFill>
                  <a:srgbClr val="494E52"/>
                </a:solidFill>
                <a:latin typeface="Cambria Math" panose="02040503050406030204" pitchFamily="18" charset="0"/>
                <a:ea typeface="맑은 고딕" panose="020B0503020000020004" pitchFamily="34" charset="-127"/>
                <a:cs typeface="Cambria Math" panose="02040503050406030204" pitchFamily="18" charset="0"/>
              </a:rPr>
              <a:t>= </a:t>
            </a:r>
            <a:endParaRPr lang="ko-KR" altLang="en-US" sz="2400" b="1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738F822-AC4E-3542-8C7F-235B12EEF0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740882"/>
              </p:ext>
            </p:extLst>
          </p:nvPr>
        </p:nvGraphicFramePr>
        <p:xfrm>
          <a:off x="839991" y="2552514"/>
          <a:ext cx="2886321" cy="259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3134012351"/>
                    </a:ext>
                  </a:extLst>
                </a:gridCol>
                <a:gridCol w="746107">
                  <a:extLst>
                    <a:ext uri="{9D8B030D-6E8A-4147-A177-3AD203B41FA5}">
                      <a16:colId xmlns:a16="http://schemas.microsoft.com/office/drawing/2014/main" val="4063886223"/>
                    </a:ext>
                  </a:extLst>
                </a:gridCol>
                <a:gridCol w="746107">
                  <a:extLst>
                    <a:ext uri="{9D8B030D-6E8A-4147-A177-3AD203B41FA5}">
                      <a16:colId xmlns:a16="http://schemas.microsoft.com/office/drawing/2014/main" val="1766418379"/>
                    </a:ext>
                  </a:extLst>
                </a:gridCol>
                <a:gridCol w="746107">
                  <a:extLst>
                    <a:ext uri="{9D8B030D-6E8A-4147-A177-3AD203B41FA5}">
                      <a16:colId xmlns:a16="http://schemas.microsoft.com/office/drawing/2014/main" val="728419353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79122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709438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234437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816734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3C70CE8-F98D-2D43-8877-710083AD90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855134"/>
              </p:ext>
            </p:extLst>
          </p:nvPr>
        </p:nvGraphicFramePr>
        <p:xfrm>
          <a:off x="4532320" y="2552514"/>
          <a:ext cx="2886321" cy="259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3134012351"/>
                    </a:ext>
                  </a:extLst>
                </a:gridCol>
                <a:gridCol w="746107">
                  <a:extLst>
                    <a:ext uri="{9D8B030D-6E8A-4147-A177-3AD203B41FA5}">
                      <a16:colId xmlns:a16="http://schemas.microsoft.com/office/drawing/2014/main" val="4063886223"/>
                    </a:ext>
                  </a:extLst>
                </a:gridCol>
                <a:gridCol w="746107">
                  <a:extLst>
                    <a:ext uri="{9D8B030D-6E8A-4147-A177-3AD203B41FA5}">
                      <a16:colId xmlns:a16="http://schemas.microsoft.com/office/drawing/2014/main" val="1766418379"/>
                    </a:ext>
                  </a:extLst>
                </a:gridCol>
                <a:gridCol w="746107">
                  <a:extLst>
                    <a:ext uri="{9D8B030D-6E8A-4147-A177-3AD203B41FA5}">
                      <a16:colId xmlns:a16="http://schemas.microsoft.com/office/drawing/2014/main" val="728419353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CB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7C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3A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79122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67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E9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98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FB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709438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1F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FF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234437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6F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B6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816734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5207881-4F2E-DF43-830D-1301996FE6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259159"/>
              </p:ext>
            </p:extLst>
          </p:nvPr>
        </p:nvGraphicFramePr>
        <p:xfrm>
          <a:off x="8681575" y="2552514"/>
          <a:ext cx="2886321" cy="259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3134012351"/>
                    </a:ext>
                  </a:extLst>
                </a:gridCol>
                <a:gridCol w="746107">
                  <a:extLst>
                    <a:ext uri="{9D8B030D-6E8A-4147-A177-3AD203B41FA5}">
                      <a16:colId xmlns:a16="http://schemas.microsoft.com/office/drawing/2014/main" val="4063886223"/>
                    </a:ext>
                  </a:extLst>
                </a:gridCol>
                <a:gridCol w="746107">
                  <a:extLst>
                    <a:ext uri="{9D8B030D-6E8A-4147-A177-3AD203B41FA5}">
                      <a16:colId xmlns:a16="http://schemas.microsoft.com/office/drawing/2014/main" val="1766418379"/>
                    </a:ext>
                  </a:extLst>
                </a:gridCol>
                <a:gridCol w="746107">
                  <a:extLst>
                    <a:ext uri="{9D8B030D-6E8A-4147-A177-3AD203B41FA5}">
                      <a16:colId xmlns:a16="http://schemas.microsoft.com/office/drawing/2014/main" val="728419353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54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CC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79122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4B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2F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B8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A9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709438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2E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79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234437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6D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816734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8C468157-0621-6A4B-9482-925F8B8C3264}"/>
              </a:ext>
            </a:extLst>
          </p:cNvPr>
          <p:cNvSpPr/>
          <p:nvPr/>
        </p:nvSpPr>
        <p:spPr>
          <a:xfrm>
            <a:off x="3987605" y="3710015"/>
            <a:ext cx="3834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34" charset="-127"/>
                <a:cs typeface="Times New Roman" panose="02020603050405020304" pitchFamily="18" charset="0"/>
              </a:rPr>
              <a:t>*</a:t>
            </a:r>
            <a:r>
              <a:rPr lang="en-US" altLang="ko-KR" dirty="0">
                <a:latin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493FB03-5C49-B446-891F-1EAD72757DF8}"/>
              </a:ext>
            </a:extLst>
          </p:cNvPr>
          <p:cNvSpPr/>
          <p:nvPr/>
        </p:nvSpPr>
        <p:spPr>
          <a:xfrm>
            <a:off x="5520206" y="5335280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State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3770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rgbClr val="0070C0"/>
                </a:solidFill>
              </a:rPr>
              <a:t>AES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4" y="1152525"/>
            <a:ext cx="7412036" cy="7621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ko-KR" sz="2000" b="1" dirty="0">
                <a:solidFill>
                  <a:srgbClr val="2E75B6"/>
                </a:solidFill>
              </a:rPr>
              <a:t>Mix-Column</a:t>
            </a:r>
            <a:endParaRPr lang="en-US" altLang="ko-KR" sz="16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6ED0B33-BC16-BF47-9F5E-9095F4EA6521}"/>
              </a:ext>
            </a:extLst>
          </p:cNvPr>
          <p:cNvSpPr/>
          <p:nvPr/>
        </p:nvSpPr>
        <p:spPr>
          <a:xfrm>
            <a:off x="1613136" y="5307125"/>
            <a:ext cx="12779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/>
              <a:t>Mix-Column</a:t>
            </a:r>
          </a:p>
          <a:p>
            <a:pPr algn="ctr"/>
            <a:r>
              <a:rPr lang="en-US" altLang="ko-KR" sz="1600" dirty="0"/>
              <a:t>Matrix</a:t>
            </a:r>
            <a:endParaRPr lang="ko-KR" altLang="en-US" sz="1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2B586E-3AF4-2544-A662-78B1DBFE9EC1}"/>
              </a:ext>
            </a:extLst>
          </p:cNvPr>
          <p:cNvSpPr/>
          <p:nvPr/>
        </p:nvSpPr>
        <p:spPr>
          <a:xfrm>
            <a:off x="9382707" y="5193839"/>
            <a:ext cx="1277914" cy="7853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/>
              <a:t>Mix-Column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Output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5DACB9-8826-2D4D-8267-A74A3DF5FAFE}"/>
              </a:ext>
            </a:extLst>
          </p:cNvPr>
          <p:cNvSpPr/>
          <p:nvPr/>
        </p:nvSpPr>
        <p:spPr>
          <a:xfrm>
            <a:off x="7808696" y="3617682"/>
            <a:ext cx="482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kern="0" dirty="0">
                <a:solidFill>
                  <a:srgbClr val="494E52"/>
                </a:solidFill>
                <a:latin typeface="Cambria Math" panose="02040503050406030204" pitchFamily="18" charset="0"/>
                <a:ea typeface="맑은 고딕" panose="020B0503020000020004" pitchFamily="34" charset="-127"/>
                <a:cs typeface="Cambria Math" panose="02040503050406030204" pitchFamily="18" charset="0"/>
              </a:rPr>
              <a:t>= </a:t>
            </a:r>
            <a:endParaRPr lang="ko-KR" altLang="en-US" sz="2400" b="1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738F822-AC4E-3542-8C7F-235B12EEF024}"/>
              </a:ext>
            </a:extLst>
          </p:cNvPr>
          <p:cNvGraphicFramePr>
            <a:graphicFrameLocks noGrp="1"/>
          </p:cNvGraphicFramePr>
          <p:nvPr/>
        </p:nvGraphicFramePr>
        <p:xfrm>
          <a:off x="839991" y="2552514"/>
          <a:ext cx="2886321" cy="259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3134012351"/>
                    </a:ext>
                  </a:extLst>
                </a:gridCol>
                <a:gridCol w="746107">
                  <a:extLst>
                    <a:ext uri="{9D8B030D-6E8A-4147-A177-3AD203B41FA5}">
                      <a16:colId xmlns:a16="http://schemas.microsoft.com/office/drawing/2014/main" val="4063886223"/>
                    </a:ext>
                  </a:extLst>
                </a:gridCol>
                <a:gridCol w="746107">
                  <a:extLst>
                    <a:ext uri="{9D8B030D-6E8A-4147-A177-3AD203B41FA5}">
                      <a16:colId xmlns:a16="http://schemas.microsoft.com/office/drawing/2014/main" val="1766418379"/>
                    </a:ext>
                  </a:extLst>
                </a:gridCol>
                <a:gridCol w="746107">
                  <a:extLst>
                    <a:ext uri="{9D8B030D-6E8A-4147-A177-3AD203B41FA5}">
                      <a16:colId xmlns:a16="http://schemas.microsoft.com/office/drawing/2014/main" val="728419353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79122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709438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234437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816734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3C70CE8-F98D-2D43-8877-710083AD9036}"/>
              </a:ext>
            </a:extLst>
          </p:cNvPr>
          <p:cNvGraphicFramePr>
            <a:graphicFrameLocks noGrp="1"/>
          </p:cNvGraphicFramePr>
          <p:nvPr/>
        </p:nvGraphicFramePr>
        <p:xfrm>
          <a:off x="4532320" y="2552514"/>
          <a:ext cx="2886321" cy="259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3134012351"/>
                    </a:ext>
                  </a:extLst>
                </a:gridCol>
                <a:gridCol w="746107">
                  <a:extLst>
                    <a:ext uri="{9D8B030D-6E8A-4147-A177-3AD203B41FA5}">
                      <a16:colId xmlns:a16="http://schemas.microsoft.com/office/drawing/2014/main" val="4063886223"/>
                    </a:ext>
                  </a:extLst>
                </a:gridCol>
                <a:gridCol w="746107">
                  <a:extLst>
                    <a:ext uri="{9D8B030D-6E8A-4147-A177-3AD203B41FA5}">
                      <a16:colId xmlns:a16="http://schemas.microsoft.com/office/drawing/2014/main" val="1766418379"/>
                    </a:ext>
                  </a:extLst>
                </a:gridCol>
                <a:gridCol w="746107">
                  <a:extLst>
                    <a:ext uri="{9D8B030D-6E8A-4147-A177-3AD203B41FA5}">
                      <a16:colId xmlns:a16="http://schemas.microsoft.com/office/drawing/2014/main" val="728419353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CB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7C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3A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79122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67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E9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98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FB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709438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1F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FF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234437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6F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B6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816734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5207881-4F2E-DF43-830D-1301996FE680}"/>
              </a:ext>
            </a:extLst>
          </p:cNvPr>
          <p:cNvGraphicFramePr>
            <a:graphicFrameLocks noGrp="1"/>
          </p:cNvGraphicFramePr>
          <p:nvPr/>
        </p:nvGraphicFramePr>
        <p:xfrm>
          <a:off x="8681575" y="2552514"/>
          <a:ext cx="2886321" cy="259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3134012351"/>
                    </a:ext>
                  </a:extLst>
                </a:gridCol>
                <a:gridCol w="746107">
                  <a:extLst>
                    <a:ext uri="{9D8B030D-6E8A-4147-A177-3AD203B41FA5}">
                      <a16:colId xmlns:a16="http://schemas.microsoft.com/office/drawing/2014/main" val="4063886223"/>
                    </a:ext>
                  </a:extLst>
                </a:gridCol>
                <a:gridCol w="746107">
                  <a:extLst>
                    <a:ext uri="{9D8B030D-6E8A-4147-A177-3AD203B41FA5}">
                      <a16:colId xmlns:a16="http://schemas.microsoft.com/office/drawing/2014/main" val="1766418379"/>
                    </a:ext>
                  </a:extLst>
                </a:gridCol>
                <a:gridCol w="746107">
                  <a:extLst>
                    <a:ext uri="{9D8B030D-6E8A-4147-A177-3AD203B41FA5}">
                      <a16:colId xmlns:a16="http://schemas.microsoft.com/office/drawing/2014/main" val="728419353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54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CC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79122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4B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2F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B8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A9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709438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2E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79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234437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6D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816734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8C468157-0621-6A4B-9482-925F8B8C3264}"/>
              </a:ext>
            </a:extLst>
          </p:cNvPr>
          <p:cNvSpPr/>
          <p:nvPr/>
        </p:nvSpPr>
        <p:spPr>
          <a:xfrm>
            <a:off x="3987605" y="3710015"/>
            <a:ext cx="3834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34" charset="-127"/>
                <a:cs typeface="Times New Roman" panose="02020603050405020304" pitchFamily="18" charset="0"/>
              </a:rPr>
              <a:t>*</a:t>
            </a:r>
            <a:r>
              <a:rPr lang="en-US" altLang="ko-KR" dirty="0">
                <a:latin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493FB03-5C49-B446-891F-1EAD72757DF8}"/>
              </a:ext>
            </a:extLst>
          </p:cNvPr>
          <p:cNvSpPr/>
          <p:nvPr/>
        </p:nvSpPr>
        <p:spPr>
          <a:xfrm>
            <a:off x="5520206" y="5335280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State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26B33BE-02C7-1D41-B08B-B9429793CF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DE95789-EDD4-1C47-BB64-A896A4B548F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solidFill>
                <a:schemeClr val="tx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BD46107-C47C-7C47-B1D5-7AFB919D41CB}"/>
                </a:ext>
              </a:extLst>
            </p:cNvPr>
            <p:cNvSpPr txBox="1"/>
            <p:nvPr/>
          </p:nvSpPr>
          <p:spPr>
            <a:xfrm>
              <a:off x="1114427" y="1071572"/>
              <a:ext cx="9801225" cy="4893542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 w="73025">
              <a:solidFill>
                <a:srgbClr val="2E75B6"/>
              </a:solidFill>
            </a:ln>
          </p:spPr>
          <p:txBody>
            <a:bodyPr wrap="square" rtlCol="0">
              <a:spAutoFit/>
            </a:bodyPr>
            <a:lstStyle/>
            <a:p>
              <a:endParaRPr kumimoji="1"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4638ED-0C41-F244-A60E-D20576BDB77F}"/>
                </a:ext>
              </a:extLst>
            </p:cNvPr>
            <p:cNvSpPr txBox="1"/>
            <p:nvPr/>
          </p:nvSpPr>
          <p:spPr>
            <a:xfrm>
              <a:off x="1212443" y="1013822"/>
              <a:ext cx="9146167" cy="5130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§"/>
              </a:pPr>
              <a:r>
                <a:rPr kumimoji="1" lang="en-US" altLang="ko-KR" dirty="0">
                  <a:solidFill>
                    <a:srgbClr val="2E75B6"/>
                  </a:solidFill>
                </a:rPr>
                <a:t>1</a:t>
              </a:r>
              <a:r>
                <a:rPr kumimoji="1" lang="ko-KR" altLang="en-US" dirty="0">
                  <a:solidFill>
                    <a:srgbClr val="2E75B6"/>
                  </a:solidFill>
                </a:rPr>
                <a:t> * </a:t>
              </a:r>
              <a:r>
                <a:rPr kumimoji="1" lang="en-US" altLang="ko-KR" dirty="0">
                  <a:solidFill>
                    <a:srgbClr val="2E75B6"/>
                  </a:solidFill>
                </a:rPr>
                <a:t>input </a:t>
              </a:r>
            </a:p>
            <a:p>
              <a:pPr marL="7429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kumimoji="1" lang="en-US" altLang="ko-KR" sz="1600" dirty="0"/>
                <a:t>input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§"/>
              </a:pPr>
              <a:r>
                <a:rPr kumimoji="1" lang="en-US" altLang="ko-KR" dirty="0">
                  <a:solidFill>
                    <a:srgbClr val="2E75B6"/>
                  </a:solidFill>
                </a:rPr>
                <a:t>2 * input</a:t>
              </a:r>
              <a:r>
                <a:rPr kumimoji="1" lang="ko-KR" altLang="en-US" dirty="0">
                  <a:solidFill>
                    <a:srgbClr val="2E75B6"/>
                  </a:solidFill>
                </a:rPr>
                <a:t> </a:t>
              </a:r>
              <a:endParaRPr kumimoji="1" lang="en-US" altLang="ko-KR" dirty="0">
                <a:solidFill>
                  <a:srgbClr val="2E75B6"/>
                </a:solidFill>
              </a:endParaRPr>
            </a:p>
            <a:p>
              <a:pPr marL="7429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kumimoji="1" lang="en-US" altLang="ko-KR" sz="1600" dirty="0"/>
                <a:t>Overflow </a:t>
              </a:r>
              <a:r>
                <a:rPr kumimoji="1" lang="ko-KR" altLang="en-US" sz="1600" dirty="0"/>
                <a:t>발생 시</a:t>
              </a:r>
              <a:r>
                <a:rPr kumimoji="1" lang="en-US" altLang="ko-KR" sz="1600" dirty="0"/>
                <a:t>,</a:t>
              </a:r>
              <a:r>
                <a:rPr kumimoji="1" lang="ko-KR" altLang="en-US" sz="1600" dirty="0"/>
                <a:t> 최상위 비트는 떼어버림 </a:t>
              </a:r>
              <a:r>
                <a:rPr kumimoji="1" lang="en-US" altLang="ko-KR" sz="1600" dirty="0"/>
                <a:t>(9</a:t>
              </a:r>
              <a:r>
                <a:rPr kumimoji="1" lang="ko-KR" altLang="en-US" sz="1600" dirty="0"/>
                <a:t> </a:t>
              </a:r>
              <a:r>
                <a:rPr kumimoji="1" lang="en-US" altLang="ko-KR" sz="1600" dirty="0">
                  <a:sym typeface="Wingdings" pitchFamily="2" charset="2"/>
                </a:rPr>
                <a:t></a:t>
              </a:r>
              <a:r>
                <a:rPr kumimoji="1" lang="ko-KR" altLang="en-US" sz="1600" dirty="0">
                  <a:sym typeface="Wingdings" pitchFamily="2" charset="2"/>
                </a:rPr>
                <a:t> </a:t>
              </a:r>
              <a:r>
                <a:rPr kumimoji="1" lang="en-US" altLang="ko-KR" sz="1600" dirty="0"/>
                <a:t>8-bits)</a:t>
              </a:r>
              <a:r>
                <a:rPr kumimoji="1" lang="ko-KR" altLang="en-US" sz="1600" dirty="0"/>
                <a:t> </a:t>
              </a:r>
              <a:endParaRPr kumimoji="1" lang="en-US" altLang="ko-KR" sz="1600" dirty="0"/>
            </a:p>
            <a:p>
              <a:pPr lvl="1">
                <a:lnSpc>
                  <a:spcPct val="150000"/>
                </a:lnSpc>
              </a:pPr>
              <a:r>
                <a:rPr kumimoji="1" lang="en-US" altLang="ko-KR" sz="1600" dirty="0">
                  <a:sym typeface="Wingdings" pitchFamily="2" charset="2"/>
                </a:rPr>
                <a:t>     </a:t>
              </a:r>
              <a:r>
                <a:rPr kumimoji="1" lang="ko-KR" altLang="en-US" sz="1600" dirty="0"/>
                <a:t> 해당 결과 값 </a:t>
              </a:r>
              <a:r>
                <a:rPr lang="en-US" altLang="ko-KR" sz="1600" dirty="0"/>
                <a:t>⊕ </a:t>
              </a:r>
              <a:r>
                <a:rPr kumimoji="1" lang="en-US" altLang="ko-KR" sz="1600" dirty="0"/>
                <a:t>0x1B</a:t>
              </a:r>
              <a:endParaRPr kumimoji="1" lang="en-US" altLang="ko-KR" sz="1600" dirty="0">
                <a:solidFill>
                  <a:srgbClr val="2E75B6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§"/>
              </a:pPr>
              <a:r>
                <a:rPr kumimoji="1" lang="en-US" altLang="ko-KR" dirty="0">
                  <a:solidFill>
                    <a:srgbClr val="2E75B6"/>
                  </a:solidFill>
                </a:rPr>
                <a:t>3 * input</a:t>
              </a:r>
            </a:p>
            <a:p>
              <a:pPr marL="7429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kumimoji="1" lang="en-US" altLang="ko-KR" sz="1600" dirty="0"/>
                <a:t>1 * input  + 2 * input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1600" b="1" dirty="0">
                  <a:solidFill>
                    <a:srgbClr val="2E75B6"/>
                  </a:solidFill>
                </a:rPr>
                <a:t>** 0x1B</a:t>
              </a:r>
              <a:r>
                <a:rPr kumimoji="1" lang="ko-KR" altLang="en-US" sz="1600" b="1" dirty="0" err="1">
                  <a:solidFill>
                    <a:srgbClr val="2E75B6"/>
                  </a:solidFill>
                </a:rPr>
                <a:t>를</a:t>
              </a:r>
              <a:r>
                <a:rPr kumimoji="1" lang="ko-KR" altLang="en-US" sz="1600" b="1" dirty="0">
                  <a:solidFill>
                    <a:srgbClr val="2E75B6"/>
                  </a:solidFill>
                </a:rPr>
                <a:t> </a:t>
              </a:r>
              <a:r>
                <a:rPr kumimoji="1" lang="en-US" altLang="ko-KR" sz="1600" b="1" dirty="0">
                  <a:solidFill>
                    <a:srgbClr val="2E75B6"/>
                  </a:solidFill>
                </a:rPr>
                <a:t>XOR</a:t>
              </a:r>
              <a:r>
                <a:rPr kumimoji="1" lang="ko-KR" altLang="en-US" sz="1600" b="1" dirty="0">
                  <a:solidFill>
                    <a:srgbClr val="2E75B6"/>
                  </a:solidFill>
                </a:rPr>
                <a:t>하는 이유</a:t>
              </a:r>
              <a:r>
                <a:rPr kumimoji="1" lang="en-US" altLang="ko-KR" sz="1600" b="1" dirty="0">
                  <a:solidFill>
                    <a:srgbClr val="2E75B6"/>
                  </a:solidFill>
                </a:rPr>
                <a:t>?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1600" dirty="0">
                  <a:solidFill>
                    <a:srgbClr val="2E75B6"/>
                  </a:solidFill>
                  <a:sym typeface="Wingdings" pitchFamily="2" charset="2"/>
                </a:rPr>
                <a:t>   : </a:t>
              </a:r>
              <a:r>
                <a:rPr kumimoji="1" lang="en-US" altLang="ko-KR" sz="1600" dirty="0">
                  <a:solidFill>
                    <a:srgbClr val="2E75B6"/>
                  </a:solidFill>
                </a:rPr>
                <a:t>GF(</a:t>
              </a:r>
              <a:r>
                <a:rPr lang="en-US" altLang="ko-KR" sz="1600" dirty="0">
                  <a:solidFill>
                    <a:srgbClr val="2E75B6"/>
                  </a:solidFill>
                </a:rPr>
                <a:t>2</a:t>
              </a:r>
              <a:r>
                <a:rPr lang="en-US" altLang="ko-KR" sz="1600" baseline="30000" dirty="0">
                  <a:solidFill>
                    <a:srgbClr val="2E75B6"/>
                  </a:solidFill>
                </a:rPr>
                <a:t>8</a:t>
              </a:r>
              <a:r>
                <a:rPr kumimoji="1" lang="en-US" altLang="ko-KR" sz="1600" dirty="0">
                  <a:solidFill>
                    <a:srgbClr val="2E75B6"/>
                  </a:solidFill>
                </a:rPr>
                <a:t>)</a:t>
              </a:r>
              <a:r>
                <a:rPr kumimoji="1" lang="ko-KR" altLang="en-US" sz="1600" dirty="0"/>
                <a:t>상에서의 </a:t>
              </a:r>
              <a:r>
                <a:rPr kumimoji="1" lang="ko-KR" altLang="en-US" sz="1600" dirty="0" err="1">
                  <a:solidFill>
                    <a:srgbClr val="2E75B6"/>
                  </a:solidFill>
                </a:rPr>
                <a:t>기약다항식</a:t>
              </a:r>
              <a:r>
                <a:rPr kumimoji="1" lang="ko-KR" altLang="en-US" sz="1600" dirty="0">
                  <a:solidFill>
                    <a:srgbClr val="2E75B6"/>
                  </a:solidFill>
                </a:rPr>
                <a:t> </a:t>
              </a:r>
              <a:r>
                <a:rPr kumimoji="1" lang="en-US" altLang="ko-KR" sz="1600" dirty="0">
                  <a:solidFill>
                    <a:srgbClr val="2E75B6"/>
                  </a:solidFill>
                </a:rPr>
                <a:t>P(x) = </a:t>
              </a:r>
              <a:r>
                <a:rPr lang="en-US" altLang="ko-KR" sz="1600" dirty="0">
                  <a:solidFill>
                    <a:srgbClr val="2E75B6"/>
                  </a:solidFill>
                </a:rPr>
                <a:t>x</a:t>
              </a:r>
              <a:r>
                <a:rPr lang="en-US" altLang="ko-KR" sz="1600" baseline="30000" dirty="0">
                  <a:solidFill>
                    <a:srgbClr val="2E75B6"/>
                  </a:solidFill>
                </a:rPr>
                <a:t>8</a:t>
              </a:r>
              <a:r>
                <a:rPr lang="en-US" altLang="ko-KR" sz="1600" dirty="0">
                  <a:solidFill>
                    <a:srgbClr val="2E75B6"/>
                  </a:solidFill>
                </a:rPr>
                <a:t> + x</a:t>
              </a:r>
              <a:r>
                <a:rPr lang="en-US" altLang="ko-KR" sz="1600" baseline="30000" dirty="0">
                  <a:solidFill>
                    <a:srgbClr val="2E75B6"/>
                  </a:solidFill>
                </a:rPr>
                <a:t>4 </a:t>
              </a:r>
              <a:r>
                <a:rPr lang="en-US" altLang="ko-KR" sz="1600" dirty="0">
                  <a:solidFill>
                    <a:srgbClr val="2E75B6"/>
                  </a:solidFill>
                </a:rPr>
                <a:t>+ x</a:t>
              </a:r>
              <a:r>
                <a:rPr lang="en-US" altLang="ko-KR" sz="1600" baseline="30000" dirty="0">
                  <a:solidFill>
                    <a:srgbClr val="2E75B6"/>
                  </a:solidFill>
                </a:rPr>
                <a:t>3 </a:t>
              </a:r>
              <a:r>
                <a:rPr lang="en-US" altLang="ko-KR" sz="1600" dirty="0">
                  <a:solidFill>
                    <a:srgbClr val="2E75B6"/>
                  </a:solidFill>
                </a:rPr>
                <a:t>+ x + 1</a:t>
              </a:r>
              <a:r>
                <a:rPr lang="ko-KR" altLang="ko-KR" sz="1600" dirty="0">
                  <a:solidFill>
                    <a:srgbClr val="2E75B6"/>
                  </a:solidFill>
                </a:rPr>
                <a:t> </a:t>
              </a:r>
              <a:endParaRPr lang="en-US" altLang="ko-KR" sz="1600" dirty="0">
                <a:solidFill>
                  <a:srgbClr val="2E75B6"/>
                </a:solidFill>
              </a:endParaRPr>
            </a:p>
            <a:p>
              <a:pPr marL="7429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kumimoji="1" lang="en-US" altLang="ko-KR" sz="1600" dirty="0"/>
                <a:t>overflow </a:t>
              </a:r>
              <a:r>
                <a:rPr kumimoji="1" lang="ko-KR" altLang="en-US" sz="1600" dirty="0"/>
                <a:t>발생</a:t>
              </a:r>
              <a:r>
                <a:rPr kumimoji="1" lang="en-US" altLang="ko-KR" sz="1600" dirty="0"/>
                <a:t> (8bit</a:t>
              </a:r>
              <a:r>
                <a:rPr kumimoji="1" lang="ko-KR" altLang="en-US" sz="1600" dirty="0"/>
                <a:t>초과</a:t>
              </a:r>
              <a:r>
                <a:rPr kumimoji="1" lang="en-US" altLang="ko-KR" sz="1600" dirty="0"/>
                <a:t>)</a:t>
              </a:r>
              <a:r>
                <a:rPr kumimoji="1" lang="ko-KR" altLang="en-US" sz="1600" dirty="0"/>
                <a:t> 시</a:t>
              </a:r>
              <a:r>
                <a:rPr kumimoji="1" lang="en-US" altLang="ko-KR" sz="1600" dirty="0"/>
                <a:t>,</a:t>
              </a:r>
              <a:r>
                <a:rPr kumimoji="1" lang="ko-KR" altLang="en-US" sz="1600" dirty="0"/>
                <a:t> </a:t>
              </a:r>
              <a:r>
                <a:rPr lang="en-US" altLang="ko-KR" sz="1600" dirty="0">
                  <a:solidFill>
                    <a:srgbClr val="2E75B6"/>
                  </a:solidFill>
                </a:rPr>
                <a:t>x</a:t>
              </a:r>
              <a:r>
                <a:rPr lang="en-US" altLang="ko-KR" sz="1600" baseline="30000" dirty="0">
                  <a:solidFill>
                    <a:srgbClr val="2E75B6"/>
                  </a:solidFill>
                </a:rPr>
                <a:t>8</a:t>
              </a:r>
              <a:r>
                <a:rPr kumimoji="1" lang="ko-KR" altLang="en-US" sz="1600" dirty="0">
                  <a:solidFill>
                    <a:srgbClr val="2E75B6"/>
                  </a:solidFill>
                </a:rPr>
                <a:t> 이상의 다항식 항은 </a:t>
              </a:r>
              <a:r>
                <a:rPr kumimoji="1" lang="ko-KR" altLang="en-US" sz="1600" dirty="0" err="1">
                  <a:solidFill>
                    <a:srgbClr val="2E75B6"/>
                  </a:solidFill>
                </a:rPr>
                <a:t>확장체</a:t>
              </a:r>
              <a:r>
                <a:rPr kumimoji="1" lang="ko-KR" altLang="en-US" sz="1600" dirty="0">
                  <a:solidFill>
                    <a:srgbClr val="2E75B6"/>
                  </a:solidFill>
                </a:rPr>
                <a:t> 나눗셈 연산 통해 제거</a:t>
              </a:r>
              <a:endParaRPr kumimoji="1" lang="en-US" altLang="ko-KR" sz="1600" dirty="0">
                <a:solidFill>
                  <a:srgbClr val="2E75B6"/>
                </a:solidFill>
              </a:endParaRPr>
            </a:p>
            <a:p>
              <a:pPr marL="7429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kumimoji="1" lang="ko-KR" altLang="en-US" sz="1600" dirty="0"/>
                <a:t>곱해지는 값이 최대 </a:t>
              </a:r>
              <a:r>
                <a:rPr kumimoji="1" lang="en-US" altLang="ko-KR" sz="1600" dirty="0"/>
                <a:t>03</a:t>
              </a:r>
              <a:r>
                <a:rPr kumimoji="1" lang="ko-KR" altLang="en-US" sz="1600" dirty="0"/>
                <a:t> </a:t>
              </a:r>
              <a:r>
                <a:rPr kumimoji="1" lang="en-US" altLang="ko-KR" sz="1600" dirty="0"/>
                <a:t>(=</a:t>
              </a:r>
              <a:r>
                <a:rPr kumimoji="1" lang="ko-KR" altLang="en-US" sz="1600" dirty="0"/>
                <a:t> </a:t>
              </a:r>
              <a:r>
                <a:rPr kumimoji="1" lang="en-US" altLang="ko-KR" sz="1600" dirty="0"/>
                <a:t>x + 1)</a:t>
              </a:r>
              <a:r>
                <a:rPr kumimoji="1" lang="ko-KR" altLang="en-US" sz="1600" dirty="0"/>
                <a:t>이므로</a:t>
              </a:r>
              <a:r>
                <a:rPr kumimoji="1" lang="en-US" altLang="ko-KR" sz="1600" dirty="0"/>
                <a:t> x</a:t>
              </a:r>
              <a:r>
                <a:rPr lang="en-US" altLang="ko-KR" sz="1600" baseline="30000" dirty="0"/>
                <a:t>8</a:t>
              </a:r>
              <a:r>
                <a:rPr kumimoji="1" lang="ko-KR" altLang="en-US" sz="1600" dirty="0"/>
                <a:t>을 초과하지 않음</a:t>
              </a:r>
              <a:endParaRPr kumimoji="1" lang="en-US" altLang="ko-KR" sz="1600" dirty="0">
                <a:solidFill>
                  <a:srgbClr val="2E75B6"/>
                </a:solidFill>
              </a:endParaRPr>
            </a:p>
            <a:p>
              <a:pPr marL="7429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ko-KR" altLang="en-US" sz="1600" dirty="0"/>
                <a:t> </a:t>
              </a:r>
              <a:r>
                <a:rPr lang="en-US" altLang="ko-KR" sz="1600" dirty="0"/>
                <a:t>x</a:t>
              </a:r>
              <a:r>
                <a:rPr lang="en-US" altLang="ko-KR" sz="1600" baseline="30000" dirty="0"/>
                <a:t>8 </a:t>
              </a:r>
              <a:r>
                <a:rPr lang="ko-KR" altLang="en-US" sz="1600" dirty="0"/>
                <a:t>≡</a:t>
              </a:r>
              <a:r>
                <a:rPr lang="en-US" altLang="ko-KR" sz="1600" dirty="0"/>
                <a:t> (x</a:t>
              </a:r>
              <a:r>
                <a:rPr lang="en-US" altLang="ko-KR" sz="1600" baseline="30000" dirty="0"/>
                <a:t>4 </a:t>
              </a:r>
              <a:r>
                <a:rPr lang="en-US" altLang="ko-KR" sz="1600" dirty="0"/>
                <a:t>+ x</a:t>
              </a:r>
              <a:r>
                <a:rPr lang="en-US" altLang="ko-KR" sz="1600" baseline="30000" dirty="0"/>
                <a:t>3 </a:t>
              </a:r>
              <a:r>
                <a:rPr lang="en-US" altLang="ko-KR" sz="1600" dirty="0"/>
                <a:t>+ x + 1) mod P(x)</a:t>
              </a:r>
              <a:r>
                <a:rPr lang="ko-KR" altLang="ko-KR" sz="1400" dirty="0"/>
                <a:t> </a:t>
              </a:r>
              <a:r>
                <a:rPr lang="en-US" altLang="ko-KR" sz="1400" dirty="0">
                  <a:sym typeface="Wingdings" pitchFamily="2" charset="2"/>
                </a:rPr>
                <a:t></a:t>
              </a:r>
              <a:r>
                <a:rPr lang="ko-KR" altLang="en-US" sz="1400" dirty="0">
                  <a:sym typeface="Wingdings" pitchFamily="2" charset="2"/>
                </a:rPr>
                <a:t> 같은 값인 </a:t>
              </a:r>
              <a:r>
                <a:rPr lang="en-US" altLang="ko-KR" sz="1400" dirty="0"/>
                <a:t>x</a:t>
              </a:r>
              <a:r>
                <a:rPr lang="en-US" altLang="ko-KR" sz="1400" baseline="30000" dirty="0"/>
                <a:t>4 </a:t>
              </a:r>
              <a:r>
                <a:rPr lang="en-US" altLang="ko-KR" sz="1400" dirty="0"/>
                <a:t>+ x</a:t>
              </a:r>
              <a:r>
                <a:rPr lang="en-US" altLang="ko-KR" sz="1400" baseline="30000" dirty="0"/>
                <a:t>3 </a:t>
              </a:r>
              <a:r>
                <a:rPr lang="en-US" altLang="ko-KR" sz="1400" dirty="0"/>
                <a:t>+ x + 1</a:t>
              </a:r>
              <a:r>
                <a:rPr lang="ko-KR" altLang="en-US" sz="1400" dirty="0" err="1"/>
                <a:t>를</a:t>
              </a:r>
              <a:r>
                <a:rPr lang="ko-KR" altLang="en-US" sz="1400" dirty="0"/>
                <a:t> </a:t>
              </a:r>
              <a:r>
                <a:rPr lang="ko-KR" altLang="en-US" sz="1400" dirty="0" err="1"/>
                <a:t>더해줌</a:t>
              </a:r>
              <a:endParaRPr lang="en-US" altLang="ko-KR" sz="1400" dirty="0">
                <a:sym typeface="Wingdings" pitchFamily="2" charset="2"/>
              </a:endParaRPr>
            </a:p>
            <a:p>
              <a:pPr marL="7429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ko-KR" sz="1400" dirty="0">
                  <a:sym typeface="Wingdings" pitchFamily="2" charset="2"/>
                </a:rPr>
                <a:t>00011011</a:t>
              </a:r>
              <a:r>
                <a:rPr lang="ko-KR" altLang="en-US" sz="1400" dirty="0">
                  <a:sym typeface="Wingdings" pitchFamily="2" charset="2"/>
                </a:rPr>
                <a:t> </a:t>
              </a:r>
              <a:r>
                <a:rPr lang="en-US" altLang="ko-KR" sz="1400" dirty="0">
                  <a:sym typeface="Wingdings" pitchFamily="2" charset="2"/>
                </a:rPr>
                <a:t>=</a:t>
              </a:r>
              <a:r>
                <a:rPr lang="ko-KR" altLang="en-US" sz="1400" dirty="0">
                  <a:sym typeface="Wingdings" pitchFamily="2" charset="2"/>
                </a:rPr>
                <a:t> </a:t>
              </a:r>
              <a:r>
                <a:rPr lang="en-US" altLang="ko-KR" sz="1400" dirty="0">
                  <a:sym typeface="Wingdings" pitchFamily="2" charset="2"/>
                </a:rPr>
                <a:t>0x1B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440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rgbClr val="0070C0"/>
                </a:solidFill>
              </a:rPr>
              <a:t>AES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4" y="1152525"/>
            <a:ext cx="7412036" cy="7621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ko-KR" sz="2000" b="1" dirty="0">
                <a:solidFill>
                  <a:srgbClr val="2E75B6"/>
                </a:solidFill>
              </a:rPr>
              <a:t>Mix-Column </a:t>
            </a:r>
            <a:r>
              <a:rPr lang="ko-KR" altLang="en-US" sz="2000" b="1" dirty="0">
                <a:solidFill>
                  <a:srgbClr val="2E75B6"/>
                </a:solidFill>
              </a:rPr>
              <a:t>다항식 계산</a:t>
            </a:r>
            <a:endParaRPr lang="en-US" altLang="ko-KR" sz="1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2B586E-3AF4-2544-A662-78B1DBFE9EC1}"/>
              </a:ext>
            </a:extLst>
          </p:cNvPr>
          <p:cNvSpPr/>
          <p:nvPr/>
        </p:nvSpPr>
        <p:spPr>
          <a:xfrm>
            <a:off x="9403488" y="5199821"/>
            <a:ext cx="1277914" cy="7853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/>
              <a:t>Mix-Column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Output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5DACB9-8826-2D4D-8267-A74A3DF5FAFE}"/>
              </a:ext>
            </a:extLst>
          </p:cNvPr>
          <p:cNvSpPr/>
          <p:nvPr/>
        </p:nvSpPr>
        <p:spPr>
          <a:xfrm>
            <a:off x="7808696" y="3617682"/>
            <a:ext cx="482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kern="0" dirty="0">
                <a:solidFill>
                  <a:srgbClr val="494E52"/>
                </a:solidFill>
                <a:latin typeface="Cambria Math" panose="02040503050406030204" pitchFamily="18" charset="0"/>
                <a:ea typeface="맑은 고딕" panose="020B0503020000020004" pitchFamily="34" charset="-127"/>
                <a:cs typeface="Cambria Math" panose="02040503050406030204" pitchFamily="18" charset="0"/>
              </a:rPr>
              <a:t>= 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85257E-77F4-064E-9E47-3AC002E3A3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77" t="4975" r="11577" b="65614"/>
          <a:stretch/>
        </p:blipFill>
        <p:spPr>
          <a:xfrm>
            <a:off x="-94209" y="1906641"/>
            <a:ext cx="4287798" cy="16101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9CB17C-9B94-434D-8D66-FA7CF9D4DC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26" b="15351"/>
          <a:stretch/>
        </p:blipFill>
        <p:spPr>
          <a:xfrm>
            <a:off x="3075651" y="3429000"/>
            <a:ext cx="4287798" cy="2947662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965708F-A08A-C140-AF06-9C35612BE9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324550"/>
              </p:ext>
            </p:extLst>
          </p:nvPr>
        </p:nvGraphicFramePr>
        <p:xfrm>
          <a:off x="8681575" y="2552514"/>
          <a:ext cx="2886321" cy="259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3134012351"/>
                    </a:ext>
                  </a:extLst>
                </a:gridCol>
                <a:gridCol w="746107">
                  <a:extLst>
                    <a:ext uri="{9D8B030D-6E8A-4147-A177-3AD203B41FA5}">
                      <a16:colId xmlns:a16="http://schemas.microsoft.com/office/drawing/2014/main" val="4063886223"/>
                    </a:ext>
                  </a:extLst>
                </a:gridCol>
                <a:gridCol w="746107">
                  <a:extLst>
                    <a:ext uri="{9D8B030D-6E8A-4147-A177-3AD203B41FA5}">
                      <a16:colId xmlns:a16="http://schemas.microsoft.com/office/drawing/2014/main" val="1766418379"/>
                    </a:ext>
                  </a:extLst>
                </a:gridCol>
                <a:gridCol w="746107">
                  <a:extLst>
                    <a:ext uri="{9D8B030D-6E8A-4147-A177-3AD203B41FA5}">
                      <a16:colId xmlns:a16="http://schemas.microsoft.com/office/drawing/2014/main" val="728419353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54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CC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79122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4B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2F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B8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A9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709438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2E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79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234437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6D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816734"/>
                  </a:ext>
                </a:extLst>
              </a:tr>
            </a:tbl>
          </a:graphicData>
        </a:graphic>
      </p:graphicFrame>
      <p:sp>
        <p:nvSpPr>
          <p:cNvPr id="4" name="액자 3">
            <a:extLst>
              <a:ext uri="{FF2B5EF4-FFF2-40B4-BE49-F238E27FC236}">
                <a16:creationId xmlns:a16="http://schemas.microsoft.com/office/drawing/2014/main" id="{6AB855F7-16E1-2E42-A7CE-1583A297E9CB}"/>
              </a:ext>
            </a:extLst>
          </p:cNvPr>
          <p:cNvSpPr/>
          <p:nvPr/>
        </p:nvSpPr>
        <p:spPr>
          <a:xfrm>
            <a:off x="4935682" y="5985164"/>
            <a:ext cx="613063" cy="391498"/>
          </a:xfrm>
          <a:prstGeom prst="fram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2E75B6"/>
              </a:solidFill>
            </a:endParaRPr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966B402C-D9DB-F248-BDFD-B200A27F943C}"/>
              </a:ext>
            </a:extLst>
          </p:cNvPr>
          <p:cNvSpPr/>
          <p:nvPr/>
        </p:nvSpPr>
        <p:spPr>
          <a:xfrm>
            <a:off x="8681575" y="2552514"/>
            <a:ext cx="639070" cy="637495"/>
          </a:xfrm>
          <a:prstGeom prst="fram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2E75B6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E89D20C-8788-9249-BF55-77D5A27C35BF}"/>
              </a:ext>
            </a:extLst>
          </p:cNvPr>
          <p:cNvSpPr/>
          <p:nvPr/>
        </p:nvSpPr>
        <p:spPr>
          <a:xfrm>
            <a:off x="7048503" y="2184322"/>
            <a:ext cx="6096000" cy="33483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/>
              <a:t>* </a:t>
            </a:r>
            <a:r>
              <a:rPr lang="en-US" altLang="ko-KR" sz="1200" dirty="0"/>
              <a:t>0x1B</a:t>
            </a:r>
            <a:r>
              <a:rPr lang="ko-KR" altLang="en-US" sz="1200" dirty="0"/>
              <a:t> </a:t>
            </a:r>
            <a:r>
              <a:rPr lang="en-US" altLang="ko-KR" sz="1200" dirty="0"/>
              <a:t>XOR</a:t>
            </a:r>
            <a:r>
              <a:rPr lang="ko-KR" altLang="en-US" sz="1200" dirty="0"/>
              <a:t> 이용하여 계산한 값과 동일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43789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rgbClr val="0070C0"/>
                </a:solidFill>
              </a:rPr>
              <a:t>AES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4" y="1152525"/>
            <a:ext cx="7412036" cy="7621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ko-KR" sz="2000" b="1" dirty="0">
                <a:solidFill>
                  <a:srgbClr val="2E75B6"/>
                </a:solidFill>
              </a:rPr>
              <a:t>Add Round-key</a:t>
            </a:r>
            <a:endParaRPr lang="en-US" altLang="ko-KR" sz="1600" dirty="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87105E59-222E-9649-9E77-8686C6544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904925"/>
              </p:ext>
            </p:extLst>
          </p:nvPr>
        </p:nvGraphicFramePr>
        <p:xfrm>
          <a:off x="4786995" y="2508227"/>
          <a:ext cx="2886321" cy="26329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6107">
                  <a:extLst>
                    <a:ext uri="{9D8B030D-6E8A-4147-A177-3AD203B41FA5}">
                      <a16:colId xmlns:a16="http://schemas.microsoft.com/office/drawing/2014/main" val="3134012351"/>
                    </a:ext>
                  </a:extLst>
                </a:gridCol>
                <a:gridCol w="746107">
                  <a:extLst>
                    <a:ext uri="{9D8B030D-6E8A-4147-A177-3AD203B41FA5}">
                      <a16:colId xmlns:a16="http://schemas.microsoft.com/office/drawing/2014/main" val="4063886223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766418379"/>
                    </a:ext>
                  </a:extLst>
                </a:gridCol>
                <a:gridCol w="746107">
                  <a:extLst>
                    <a:ext uri="{9D8B030D-6E8A-4147-A177-3AD203B41FA5}">
                      <a16:colId xmlns:a16="http://schemas.microsoft.com/office/drawing/2014/main" val="728419353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D8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8D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791223"/>
                  </a:ext>
                </a:extLst>
              </a:tr>
              <a:tr h="661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07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B6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709438"/>
                  </a:ext>
                </a:extLst>
              </a:tr>
              <a:tr h="661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BF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8C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234437"/>
                  </a:ext>
                </a:extLst>
              </a:tr>
              <a:tr h="661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C8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EA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D6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84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816734"/>
                  </a:ext>
                </a:extLst>
              </a:tr>
            </a:tbl>
          </a:graphicData>
        </a:graphic>
      </p:graphicFrame>
      <p:sp>
        <p:nvSpPr>
          <p:cNvPr id="30" name="직사각형 29">
            <a:extLst>
              <a:ext uri="{FF2B5EF4-FFF2-40B4-BE49-F238E27FC236}">
                <a16:creationId xmlns:a16="http://schemas.microsoft.com/office/drawing/2014/main" id="{00FF78B5-A2CC-0B46-A4E3-A4A45BA5DACF}"/>
              </a:ext>
            </a:extLst>
          </p:cNvPr>
          <p:cNvSpPr/>
          <p:nvPr/>
        </p:nvSpPr>
        <p:spPr>
          <a:xfrm>
            <a:off x="5630512" y="5235280"/>
            <a:ext cx="1300356" cy="45647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Round-key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BE9B5A04-7D2F-6241-B7E7-A000363A1D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09199"/>
              </p:ext>
            </p:extLst>
          </p:nvPr>
        </p:nvGraphicFramePr>
        <p:xfrm>
          <a:off x="952022" y="2552514"/>
          <a:ext cx="2886321" cy="259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3134012351"/>
                    </a:ext>
                  </a:extLst>
                </a:gridCol>
                <a:gridCol w="746107">
                  <a:extLst>
                    <a:ext uri="{9D8B030D-6E8A-4147-A177-3AD203B41FA5}">
                      <a16:colId xmlns:a16="http://schemas.microsoft.com/office/drawing/2014/main" val="4063886223"/>
                    </a:ext>
                  </a:extLst>
                </a:gridCol>
                <a:gridCol w="746107">
                  <a:extLst>
                    <a:ext uri="{9D8B030D-6E8A-4147-A177-3AD203B41FA5}">
                      <a16:colId xmlns:a16="http://schemas.microsoft.com/office/drawing/2014/main" val="1766418379"/>
                    </a:ext>
                  </a:extLst>
                </a:gridCol>
                <a:gridCol w="746107">
                  <a:extLst>
                    <a:ext uri="{9D8B030D-6E8A-4147-A177-3AD203B41FA5}">
                      <a16:colId xmlns:a16="http://schemas.microsoft.com/office/drawing/2014/main" val="728419353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54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CC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79122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4B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2F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B8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A9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709438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2E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79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234437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6D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816734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2177A4-AA8F-8C45-BFF5-C11B15D37F75}"/>
              </a:ext>
            </a:extLst>
          </p:cNvPr>
          <p:cNvSpPr/>
          <p:nvPr/>
        </p:nvSpPr>
        <p:spPr>
          <a:xfrm>
            <a:off x="1491266" y="5263291"/>
            <a:ext cx="1596912" cy="7853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/>
              <a:t>Add Round-key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Input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991419A-383C-F742-95AE-002CC8DBABEB}"/>
              </a:ext>
            </a:extLst>
          </p:cNvPr>
          <p:cNvSpPr/>
          <p:nvPr/>
        </p:nvSpPr>
        <p:spPr>
          <a:xfrm>
            <a:off x="4071531" y="3646640"/>
            <a:ext cx="4822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kern="0" dirty="0">
                <a:solidFill>
                  <a:srgbClr val="494E52"/>
                </a:solidFill>
                <a:latin typeface="Cambria Math" panose="02040503050406030204" pitchFamily="18" charset="0"/>
                <a:ea typeface="맑은 고딕" panose="020B0503020000020004" pitchFamily="34" charset="-127"/>
                <a:cs typeface="Calibri" panose="020F0502020204030204" pitchFamily="34" charset="0"/>
              </a:rPr>
              <a:t>⊕ </a:t>
            </a:r>
            <a:endParaRPr lang="ko-KR" altLang="en-US" sz="2400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C0F7994-7C6E-5946-8B1B-3014E08EDB30}"/>
              </a:ext>
            </a:extLst>
          </p:cNvPr>
          <p:cNvSpPr/>
          <p:nvPr/>
        </p:nvSpPr>
        <p:spPr>
          <a:xfrm>
            <a:off x="7823200" y="3593869"/>
            <a:ext cx="482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kern="0" dirty="0">
                <a:solidFill>
                  <a:srgbClr val="494E52"/>
                </a:solidFill>
                <a:latin typeface="Cambria Math" panose="02040503050406030204" pitchFamily="18" charset="0"/>
                <a:ea typeface="맑은 고딕" panose="020B0503020000020004" pitchFamily="34" charset="-127"/>
                <a:cs typeface="Calibri" panose="020F0502020204030204" pitchFamily="34" charset="0"/>
              </a:rPr>
              <a:t>= </a:t>
            </a:r>
            <a:endParaRPr lang="ko-KR" altLang="en-US" sz="2400" b="1" dirty="0"/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BE13562E-6BFA-0B46-B6D4-FC35D413F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757979"/>
              </p:ext>
            </p:extLst>
          </p:nvPr>
        </p:nvGraphicFramePr>
        <p:xfrm>
          <a:off x="8455908" y="2497658"/>
          <a:ext cx="2886321" cy="26329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3134012351"/>
                    </a:ext>
                  </a:extLst>
                </a:gridCol>
                <a:gridCol w="746107">
                  <a:extLst>
                    <a:ext uri="{9D8B030D-6E8A-4147-A177-3AD203B41FA5}">
                      <a16:colId xmlns:a16="http://schemas.microsoft.com/office/drawing/2014/main" val="4063886223"/>
                    </a:ext>
                  </a:extLst>
                </a:gridCol>
                <a:gridCol w="746107">
                  <a:extLst>
                    <a:ext uri="{9D8B030D-6E8A-4147-A177-3AD203B41FA5}">
                      <a16:colId xmlns:a16="http://schemas.microsoft.com/office/drawing/2014/main" val="1766418379"/>
                    </a:ext>
                  </a:extLst>
                </a:gridCol>
                <a:gridCol w="746107">
                  <a:extLst>
                    <a:ext uri="{9D8B030D-6E8A-4147-A177-3AD203B41FA5}">
                      <a16:colId xmlns:a16="http://schemas.microsoft.com/office/drawing/2014/main" val="728419353"/>
                    </a:ext>
                  </a:extLst>
                </a:gridCol>
              </a:tblGrid>
              <a:tr h="6582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8C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57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791223"/>
                  </a:ext>
                </a:extLst>
              </a:tr>
              <a:tr h="6582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AA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8A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BF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1F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709438"/>
                  </a:ext>
                </a:extLst>
              </a:tr>
              <a:tr h="6582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0C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BA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234437"/>
                  </a:ext>
                </a:extLst>
              </a:tr>
              <a:tr h="6582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28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87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C4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F7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816734"/>
                  </a:ext>
                </a:extLst>
              </a:tr>
            </a:tbl>
          </a:graphicData>
        </a:graphic>
      </p:graphicFrame>
      <p:sp>
        <p:nvSpPr>
          <p:cNvPr id="37" name="직사각형 36">
            <a:extLst>
              <a:ext uri="{FF2B5EF4-FFF2-40B4-BE49-F238E27FC236}">
                <a16:creationId xmlns:a16="http://schemas.microsoft.com/office/drawing/2014/main" id="{EE8A8969-FF70-3A40-A563-639DD4899E28}"/>
              </a:ext>
            </a:extLst>
          </p:cNvPr>
          <p:cNvSpPr/>
          <p:nvPr/>
        </p:nvSpPr>
        <p:spPr>
          <a:xfrm>
            <a:off x="9152748" y="5234522"/>
            <a:ext cx="1390124" cy="45608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Round </a:t>
            </a:r>
            <a:r>
              <a:rPr lang="ko-KR" altLang="en-US" dirty="0"/>
              <a:t>종료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71234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rgbClr val="0070C0"/>
                </a:solidFill>
              </a:rPr>
              <a:t>AES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4" y="1152525"/>
            <a:ext cx="7412036" cy="7621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ko-KR" sz="2000" b="1" dirty="0">
                <a:solidFill>
                  <a:srgbClr val="2E75B6"/>
                </a:solidFill>
              </a:rPr>
              <a:t>Key Scheduling</a:t>
            </a:r>
            <a:endParaRPr lang="en-US" altLang="ko-KR" sz="1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2B586E-3AF4-2544-A662-78B1DBFE9EC1}"/>
              </a:ext>
            </a:extLst>
          </p:cNvPr>
          <p:cNvSpPr/>
          <p:nvPr/>
        </p:nvSpPr>
        <p:spPr>
          <a:xfrm>
            <a:off x="3710860" y="5465953"/>
            <a:ext cx="947695" cy="4160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Rotation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B5BB193-EF03-D344-9822-1289D98728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77585"/>
              </p:ext>
            </p:extLst>
          </p:nvPr>
        </p:nvGraphicFramePr>
        <p:xfrm>
          <a:off x="464452" y="2561768"/>
          <a:ext cx="2886321" cy="26329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6107">
                  <a:extLst>
                    <a:ext uri="{9D8B030D-6E8A-4147-A177-3AD203B41FA5}">
                      <a16:colId xmlns:a16="http://schemas.microsoft.com/office/drawing/2014/main" val="3134012351"/>
                    </a:ext>
                  </a:extLst>
                </a:gridCol>
                <a:gridCol w="746107">
                  <a:extLst>
                    <a:ext uri="{9D8B030D-6E8A-4147-A177-3AD203B41FA5}">
                      <a16:colId xmlns:a16="http://schemas.microsoft.com/office/drawing/2014/main" val="4063886223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766418379"/>
                    </a:ext>
                  </a:extLst>
                </a:gridCol>
                <a:gridCol w="746107">
                  <a:extLst>
                    <a:ext uri="{9D8B030D-6E8A-4147-A177-3AD203B41FA5}">
                      <a16:colId xmlns:a16="http://schemas.microsoft.com/office/drawing/2014/main" val="728419353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4F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791223"/>
                  </a:ext>
                </a:extLst>
              </a:tr>
              <a:tr h="661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44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709438"/>
                  </a:ext>
                </a:extLst>
              </a:tr>
              <a:tr h="661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9D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234437"/>
                  </a:ext>
                </a:extLst>
              </a:tr>
              <a:tr h="661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44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3C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816734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5BD9BA-5AE3-D74A-9462-583635A9A62F}"/>
              </a:ext>
            </a:extLst>
          </p:cNvPr>
          <p:cNvSpPr/>
          <p:nvPr/>
        </p:nvSpPr>
        <p:spPr>
          <a:xfrm>
            <a:off x="1308730" y="5504681"/>
            <a:ext cx="11977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Cipher Key</a:t>
            </a:r>
            <a:endParaRPr lang="ko-KR" altLang="en-US" sz="16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EC478B-6EDD-DF4F-A2D9-07F3481CE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191918"/>
              </p:ext>
            </p:extLst>
          </p:nvPr>
        </p:nvGraphicFramePr>
        <p:xfrm>
          <a:off x="3860707" y="2591864"/>
          <a:ext cx="648000" cy="259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228871028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81635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782808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4007894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734514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7E8741B3-0116-164A-B9C9-1734F8C3D3EA}"/>
              </a:ext>
            </a:extLst>
          </p:cNvPr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3000"/>
                    </a14:imgEffect>
                  </a14:imgLayer>
                </a14:imgProps>
              </a:ext>
            </a:extLst>
          </a:blip>
          <a:srcRect t="6828"/>
          <a:stretch/>
        </p:blipFill>
        <p:spPr>
          <a:xfrm>
            <a:off x="5025608" y="986303"/>
            <a:ext cx="4904906" cy="4285352"/>
          </a:xfrm>
          <a:prstGeom prst="rect">
            <a:avLst/>
          </a:prstGeom>
        </p:spPr>
      </p:pic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6B18385-8069-FF46-A682-84A9EB323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048711"/>
              </p:ext>
            </p:extLst>
          </p:nvPr>
        </p:nvGraphicFramePr>
        <p:xfrm>
          <a:off x="10511255" y="2581473"/>
          <a:ext cx="648000" cy="259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228871028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C8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81635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782808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4007894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8C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734514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A02654-2B15-BD40-B251-3664C57341BE}"/>
              </a:ext>
            </a:extLst>
          </p:cNvPr>
          <p:cNvSpPr/>
          <p:nvPr/>
        </p:nvSpPr>
        <p:spPr>
          <a:xfrm>
            <a:off x="10298089" y="5281287"/>
            <a:ext cx="1074332" cy="7853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/>
              <a:t>Sub Byte 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Output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B03170-0C2C-1A41-BC56-3D9C13D5935B}"/>
              </a:ext>
            </a:extLst>
          </p:cNvPr>
          <p:cNvSpPr/>
          <p:nvPr/>
        </p:nvSpPr>
        <p:spPr>
          <a:xfrm>
            <a:off x="6917693" y="5465953"/>
            <a:ext cx="720069" cy="4160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S-box</a:t>
            </a: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C75BA4F2-1663-E04C-89B3-CAC3280FAF0C}"/>
              </a:ext>
            </a:extLst>
          </p:cNvPr>
          <p:cNvSpPr/>
          <p:nvPr/>
        </p:nvSpPr>
        <p:spPr>
          <a:xfrm>
            <a:off x="4755327" y="3800921"/>
            <a:ext cx="149847" cy="17388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29276BC-9603-274B-ACA2-2C8261D97BB5}"/>
              </a:ext>
            </a:extLst>
          </p:cNvPr>
          <p:cNvSpPr/>
          <p:nvPr/>
        </p:nvSpPr>
        <p:spPr>
          <a:xfrm>
            <a:off x="3410122" y="3636248"/>
            <a:ext cx="482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kern="0" dirty="0">
                <a:solidFill>
                  <a:srgbClr val="494E52"/>
                </a:solidFill>
                <a:latin typeface="Cambria Math" panose="02040503050406030204" pitchFamily="18" charset="0"/>
                <a:ea typeface="맑은 고딕" panose="020B0503020000020004" pitchFamily="34" charset="-127"/>
                <a:cs typeface="Calibri" panose="020F0502020204030204" pitchFamily="34" charset="0"/>
              </a:rPr>
              <a:t>= </a:t>
            </a:r>
            <a:endParaRPr lang="ko-KR" altLang="en-US" sz="24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60F4F6-7AB6-8E44-B352-71E651F1E7C6}"/>
              </a:ext>
            </a:extLst>
          </p:cNvPr>
          <p:cNvSpPr/>
          <p:nvPr/>
        </p:nvSpPr>
        <p:spPr>
          <a:xfrm>
            <a:off x="9983221" y="3657030"/>
            <a:ext cx="482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kern="0" dirty="0">
                <a:solidFill>
                  <a:srgbClr val="494E52"/>
                </a:solidFill>
                <a:latin typeface="Cambria Math" panose="02040503050406030204" pitchFamily="18" charset="0"/>
                <a:ea typeface="맑은 고딕" panose="020B0503020000020004" pitchFamily="34" charset="-127"/>
                <a:cs typeface="Calibri" panose="020F0502020204030204" pitchFamily="34" charset="0"/>
              </a:rPr>
              <a:t>= </a:t>
            </a:r>
            <a:endParaRPr lang="ko-KR" altLang="en-US" sz="2400" b="1" dirty="0"/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774EFA6E-2E34-8F42-86F8-41763EFB582A}"/>
              </a:ext>
            </a:extLst>
          </p:cNvPr>
          <p:cNvCxnSpPr>
            <a:cxnSpLocks/>
          </p:cNvCxnSpPr>
          <p:nvPr/>
        </p:nvCxnSpPr>
        <p:spPr>
          <a:xfrm flipH="1" flipV="1">
            <a:off x="2982191" y="2364828"/>
            <a:ext cx="1" cy="196942"/>
          </a:xfrm>
          <a:prstGeom prst="line">
            <a:avLst/>
          </a:prstGeom>
          <a:ln w="3175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3038F027-69D4-BC47-A4B7-9E89E2FC6948}"/>
              </a:ext>
            </a:extLst>
          </p:cNvPr>
          <p:cNvCxnSpPr>
            <a:cxnSpLocks/>
          </p:cNvCxnSpPr>
          <p:nvPr/>
        </p:nvCxnSpPr>
        <p:spPr>
          <a:xfrm flipV="1">
            <a:off x="2974308" y="2373071"/>
            <a:ext cx="435814" cy="1"/>
          </a:xfrm>
          <a:prstGeom prst="line">
            <a:avLst/>
          </a:prstGeom>
          <a:ln w="3175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909F61AC-3774-2944-A676-F2DE8DEF1C4F}"/>
              </a:ext>
            </a:extLst>
          </p:cNvPr>
          <p:cNvCxnSpPr>
            <a:cxnSpLocks/>
          </p:cNvCxnSpPr>
          <p:nvPr/>
        </p:nvCxnSpPr>
        <p:spPr>
          <a:xfrm flipV="1">
            <a:off x="3410122" y="2355873"/>
            <a:ext cx="0" cy="3030900"/>
          </a:xfrm>
          <a:prstGeom prst="line">
            <a:avLst/>
          </a:prstGeom>
          <a:ln w="3175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2403BE3A-F6E7-B14F-BA4D-61F5E916692A}"/>
              </a:ext>
            </a:extLst>
          </p:cNvPr>
          <p:cNvCxnSpPr>
            <a:cxnSpLocks/>
          </p:cNvCxnSpPr>
          <p:nvPr/>
        </p:nvCxnSpPr>
        <p:spPr>
          <a:xfrm flipV="1">
            <a:off x="2974308" y="5374003"/>
            <a:ext cx="435814" cy="1"/>
          </a:xfrm>
          <a:prstGeom prst="line">
            <a:avLst/>
          </a:prstGeom>
          <a:ln w="3175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D9D1124-4BB4-0C49-9ECF-DA55CDD5C947}"/>
              </a:ext>
            </a:extLst>
          </p:cNvPr>
          <p:cNvCxnSpPr/>
          <p:nvPr/>
        </p:nvCxnSpPr>
        <p:spPr>
          <a:xfrm flipH="1" flipV="1">
            <a:off x="2974308" y="5183864"/>
            <a:ext cx="7883" cy="202909"/>
          </a:xfrm>
          <a:prstGeom prst="straightConnector1">
            <a:avLst/>
          </a:prstGeom>
          <a:ln w="3175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683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rgbClr val="0070C0"/>
                </a:solidFill>
              </a:rPr>
              <a:t>AES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4" y="1152525"/>
            <a:ext cx="7412036" cy="7621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ko-KR" sz="2000" b="1" dirty="0">
                <a:solidFill>
                  <a:srgbClr val="2E75B6"/>
                </a:solidFill>
              </a:rPr>
              <a:t>Key Scheduling</a:t>
            </a:r>
            <a:endParaRPr lang="en-US" altLang="ko-KR" sz="1600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6B18385-8069-FF46-A682-84A9EB323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725188"/>
              </p:ext>
            </p:extLst>
          </p:nvPr>
        </p:nvGraphicFramePr>
        <p:xfrm>
          <a:off x="689432" y="2581473"/>
          <a:ext cx="648000" cy="259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228871028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C8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81635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782808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4007894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8C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734514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A02654-2B15-BD40-B251-3664C57341BE}"/>
              </a:ext>
            </a:extLst>
          </p:cNvPr>
          <p:cNvSpPr/>
          <p:nvPr/>
        </p:nvSpPr>
        <p:spPr>
          <a:xfrm>
            <a:off x="541238" y="5213676"/>
            <a:ext cx="912429" cy="6987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Sub Byte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Output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F6BDE90-E611-2540-B9AA-5FE59DC175B6}"/>
              </a:ext>
            </a:extLst>
          </p:cNvPr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5000"/>
                    </a14:imgEffect>
                  </a14:imgLayer>
                </a14:imgProps>
              </a:ext>
            </a:extLst>
          </a:blip>
          <a:srcRect t="14699"/>
          <a:stretch/>
        </p:blipFill>
        <p:spPr>
          <a:xfrm>
            <a:off x="1776963" y="2394857"/>
            <a:ext cx="5923814" cy="303348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2918306-2B1C-454B-A23C-C8674903E1E3}"/>
              </a:ext>
            </a:extLst>
          </p:cNvPr>
          <p:cNvSpPr/>
          <p:nvPr/>
        </p:nvSpPr>
        <p:spPr>
          <a:xfrm>
            <a:off x="4389239" y="5328187"/>
            <a:ext cx="603050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/>
              <a:t>Rcon</a:t>
            </a:r>
            <a:endParaRPr lang="en-US" altLang="ko-KR" sz="1400" dirty="0"/>
          </a:p>
        </p:txBody>
      </p:sp>
      <p:sp>
        <p:nvSpPr>
          <p:cNvPr id="4" name="아래쪽 화살표[D] 3">
            <a:extLst>
              <a:ext uri="{FF2B5EF4-FFF2-40B4-BE49-F238E27FC236}">
                <a16:creationId xmlns:a16="http://schemas.microsoft.com/office/drawing/2014/main" id="{90382B3F-8744-0148-A612-C744AD3B419A}"/>
              </a:ext>
            </a:extLst>
          </p:cNvPr>
          <p:cNvSpPr/>
          <p:nvPr/>
        </p:nvSpPr>
        <p:spPr>
          <a:xfrm>
            <a:off x="2069234" y="2177143"/>
            <a:ext cx="232228" cy="2177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A2AD8D73-50B3-A246-9F4D-228865AB8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224729"/>
              </p:ext>
            </p:extLst>
          </p:nvPr>
        </p:nvGraphicFramePr>
        <p:xfrm>
          <a:off x="8373718" y="2581473"/>
          <a:ext cx="648000" cy="259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228871028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C9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81635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782808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4007894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8C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734514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F682266-BEA1-FC45-BDAD-67EB49FE4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028942"/>
              </p:ext>
            </p:extLst>
          </p:nvPr>
        </p:nvGraphicFramePr>
        <p:xfrm>
          <a:off x="9549958" y="2581473"/>
          <a:ext cx="648000" cy="259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228871028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81635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782808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4007894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44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734514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466C3384-8E9C-CC47-9693-29E9D52CEB75}"/>
              </a:ext>
            </a:extLst>
          </p:cNvPr>
          <p:cNvSpPr/>
          <p:nvPr/>
        </p:nvSpPr>
        <p:spPr>
          <a:xfrm>
            <a:off x="9042170" y="3646640"/>
            <a:ext cx="4822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kern="0" dirty="0">
                <a:solidFill>
                  <a:srgbClr val="494E52"/>
                </a:solidFill>
                <a:latin typeface="Cambria Math" panose="02040503050406030204" pitchFamily="18" charset="0"/>
                <a:ea typeface="맑은 고딕" panose="020B0503020000020004" pitchFamily="34" charset="-127"/>
                <a:cs typeface="Cambria Math" panose="02040503050406030204" pitchFamily="18" charset="0"/>
              </a:rPr>
              <a:t>⊕ </a:t>
            </a:r>
            <a:endParaRPr lang="ko-KR" altLang="en-US" sz="24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8A0B64F-4BD1-E841-A403-80DAD8D23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264630"/>
              </p:ext>
            </p:extLst>
          </p:nvPr>
        </p:nvGraphicFramePr>
        <p:xfrm>
          <a:off x="11009945" y="2581472"/>
          <a:ext cx="648000" cy="259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770898336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D8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723975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569299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12514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C8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998260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B63D3A63-9C41-FF4C-9D0E-21647BFBC5E0}"/>
              </a:ext>
            </a:extLst>
          </p:cNvPr>
          <p:cNvSpPr/>
          <p:nvPr/>
        </p:nvSpPr>
        <p:spPr>
          <a:xfrm>
            <a:off x="10400009" y="3646640"/>
            <a:ext cx="482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kern="0" dirty="0">
                <a:solidFill>
                  <a:srgbClr val="494E52"/>
                </a:solidFill>
                <a:latin typeface="Cambria Math" panose="02040503050406030204" pitchFamily="18" charset="0"/>
                <a:ea typeface="맑은 고딕" panose="020B0503020000020004" pitchFamily="34" charset="-127"/>
                <a:cs typeface="Cambria Math" panose="02040503050406030204" pitchFamily="18" charset="0"/>
              </a:rPr>
              <a:t>= </a:t>
            </a:r>
            <a:endParaRPr lang="ko-KR" altLang="en-US" sz="2400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A0E0182-B6B0-2D4B-8BA6-78CE2BED7F89}"/>
              </a:ext>
            </a:extLst>
          </p:cNvPr>
          <p:cNvSpPr/>
          <p:nvPr/>
        </p:nvSpPr>
        <p:spPr>
          <a:xfrm>
            <a:off x="10857648" y="5207617"/>
            <a:ext cx="1003800" cy="6987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err="1"/>
              <a:t>i</a:t>
            </a:r>
            <a:r>
              <a:rPr lang="en-US" altLang="ko-KR" sz="1400" dirty="0"/>
              <a:t> round</a:t>
            </a:r>
            <a:r>
              <a:rPr lang="ko-KR" altLang="en-US" sz="1400" dirty="0"/>
              <a:t>의</a:t>
            </a:r>
            <a:endParaRPr lang="en-US" altLang="ko-KR" sz="1400" dirty="0"/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1</a:t>
            </a:r>
            <a:r>
              <a:rPr lang="en-US" altLang="ko-KR" sz="1400" baseline="30000" dirty="0"/>
              <a:t>st</a:t>
            </a:r>
            <a:r>
              <a:rPr lang="en-US" altLang="ko-KR" sz="1400" dirty="0"/>
              <a:t> column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C4BC467-A7CD-8143-899F-C3B46A6E19CD}"/>
              </a:ext>
            </a:extLst>
          </p:cNvPr>
          <p:cNvSpPr/>
          <p:nvPr/>
        </p:nvSpPr>
        <p:spPr>
          <a:xfrm>
            <a:off x="9101101" y="5210910"/>
            <a:ext cx="1547218" cy="6987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/>
              <a:t>이전</a:t>
            </a:r>
            <a:r>
              <a:rPr lang="en-US" altLang="ko-KR" sz="1400" dirty="0"/>
              <a:t>(i-1)</a:t>
            </a:r>
            <a:r>
              <a:rPr lang="ko-KR" altLang="en-US" sz="1400" dirty="0"/>
              <a:t> </a:t>
            </a:r>
            <a:r>
              <a:rPr lang="en-US" altLang="ko-KR" sz="1400" dirty="0"/>
              <a:t>round</a:t>
            </a:r>
            <a:r>
              <a:rPr lang="ko-KR" altLang="en-US" sz="1400" dirty="0"/>
              <a:t>의</a:t>
            </a:r>
            <a:endParaRPr lang="en-US" altLang="ko-KR" sz="1400" dirty="0"/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1</a:t>
            </a:r>
            <a:r>
              <a:rPr lang="en-US" altLang="ko-KR" sz="1400" baseline="30000" dirty="0"/>
              <a:t>st</a:t>
            </a:r>
            <a:r>
              <a:rPr lang="en-US" altLang="ko-KR" sz="1400" dirty="0"/>
              <a:t> column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683DAA9-EA72-2046-A4C4-B6EDA1A4B7CE}"/>
              </a:ext>
            </a:extLst>
          </p:cNvPr>
          <p:cNvSpPr/>
          <p:nvPr/>
        </p:nvSpPr>
        <p:spPr>
          <a:xfrm>
            <a:off x="1712098" y="1663383"/>
            <a:ext cx="966931" cy="4564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round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D76ED1-F03A-4D40-9651-595D7F8C0648}"/>
              </a:ext>
            </a:extLst>
          </p:cNvPr>
          <p:cNvSpPr/>
          <p:nvPr/>
        </p:nvSpPr>
        <p:spPr>
          <a:xfrm>
            <a:off x="1372892" y="3632269"/>
            <a:ext cx="4822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kern="0" dirty="0">
                <a:solidFill>
                  <a:srgbClr val="494E52"/>
                </a:solidFill>
                <a:latin typeface="Cambria Math" panose="02040503050406030204" pitchFamily="18" charset="0"/>
                <a:ea typeface="맑은 고딕" panose="020B0503020000020004" pitchFamily="34" charset="-127"/>
                <a:cs typeface="Cambria Math" panose="02040503050406030204" pitchFamily="18" charset="0"/>
              </a:rPr>
              <a:t>⊕ </a:t>
            </a:r>
            <a:endParaRPr lang="ko-KR" altLang="en-US" sz="24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BB19580-9377-EA42-8018-B115DB367685}"/>
              </a:ext>
            </a:extLst>
          </p:cNvPr>
          <p:cNvSpPr/>
          <p:nvPr/>
        </p:nvSpPr>
        <p:spPr>
          <a:xfrm>
            <a:off x="7748176" y="3646640"/>
            <a:ext cx="482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kern="0" dirty="0">
                <a:solidFill>
                  <a:srgbClr val="494E52"/>
                </a:solidFill>
                <a:latin typeface="Cambria Math" panose="02040503050406030204" pitchFamily="18" charset="0"/>
                <a:ea typeface="맑은 고딕" panose="020B0503020000020004" pitchFamily="34" charset="-127"/>
                <a:cs typeface="Cambria Math" panose="02040503050406030204" pitchFamily="18" charset="0"/>
              </a:rPr>
              <a:t>= </a:t>
            </a:r>
            <a:endParaRPr lang="ko-KR" altLang="en-US" sz="2400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9ECAC4-6110-2741-A2EC-C158F4163EB4}"/>
              </a:ext>
            </a:extLst>
          </p:cNvPr>
          <p:cNvSpPr/>
          <p:nvPr/>
        </p:nvSpPr>
        <p:spPr>
          <a:xfrm>
            <a:off x="8365716" y="5186833"/>
            <a:ext cx="681597" cy="6987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err="1"/>
              <a:t>Rcon</a:t>
            </a:r>
            <a:endParaRPr lang="en-US" altLang="ko-KR" sz="1400" dirty="0"/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output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13EAF0-94CE-CC43-9849-6ECDBA2E3390}"/>
              </a:ext>
            </a:extLst>
          </p:cNvPr>
          <p:cNvSpPr/>
          <p:nvPr/>
        </p:nvSpPr>
        <p:spPr>
          <a:xfrm>
            <a:off x="9236070" y="1366189"/>
            <a:ext cx="3388215" cy="334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* </a:t>
            </a:r>
            <a:r>
              <a:rPr lang="en-US" altLang="ko-KR" sz="1200" b="1" dirty="0" err="1"/>
              <a:t>i</a:t>
            </a:r>
            <a:r>
              <a:rPr lang="ko-KR" altLang="en-US" sz="1200" b="1" dirty="0"/>
              <a:t> </a:t>
            </a:r>
            <a:r>
              <a:rPr lang="en-US" altLang="ko-KR" sz="1200" dirty="0"/>
              <a:t>round</a:t>
            </a:r>
            <a:r>
              <a:rPr lang="ko-KR" altLang="en-US" sz="1200" dirty="0"/>
              <a:t>의 </a:t>
            </a:r>
            <a:r>
              <a:rPr lang="en-US" altLang="ko-KR" sz="1200" dirty="0"/>
              <a:t>Round key </a:t>
            </a:r>
            <a:r>
              <a:rPr lang="ko-KR" altLang="en-US" sz="1200" dirty="0"/>
              <a:t>구하는 경우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546004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rgbClr val="0070C0"/>
                </a:solidFill>
              </a:rPr>
              <a:t>AES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4" y="1152525"/>
            <a:ext cx="7412036" cy="7621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ko-KR" sz="2000" b="1" dirty="0">
                <a:solidFill>
                  <a:srgbClr val="2E75B6"/>
                </a:solidFill>
              </a:rPr>
              <a:t>Key Scheduling</a:t>
            </a:r>
            <a:endParaRPr lang="en-US" altLang="ko-KR" sz="16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EC0BC7-B2D9-D54B-8F7F-066A8E3577BC}"/>
              </a:ext>
            </a:extLst>
          </p:cNvPr>
          <p:cNvSpPr/>
          <p:nvPr/>
        </p:nvSpPr>
        <p:spPr>
          <a:xfrm>
            <a:off x="2200838" y="5147458"/>
            <a:ext cx="1188147" cy="6987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(i-1)</a:t>
            </a:r>
            <a:r>
              <a:rPr lang="ko-KR" altLang="en-US" sz="1400" dirty="0"/>
              <a:t> </a:t>
            </a:r>
            <a:r>
              <a:rPr lang="en-US" altLang="ko-KR" sz="1400" dirty="0"/>
              <a:t>round</a:t>
            </a:r>
            <a:r>
              <a:rPr lang="ko-KR" altLang="en-US" sz="1400" dirty="0"/>
              <a:t>의</a:t>
            </a:r>
            <a:endParaRPr lang="en-US" altLang="ko-KR" sz="1400" dirty="0"/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2</a:t>
            </a:r>
            <a:r>
              <a:rPr lang="en-US" altLang="ko-KR" sz="1400" baseline="30000" dirty="0"/>
              <a:t>nd</a:t>
            </a:r>
            <a:r>
              <a:rPr lang="en-US" altLang="ko-KR" sz="1400" dirty="0"/>
              <a:t> column</a:t>
            </a:r>
            <a:endParaRPr lang="ko-KR" altLang="en-US" sz="1400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E7C346E-6A85-CC4F-9A61-B1815A29F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530636"/>
              </p:ext>
            </p:extLst>
          </p:nvPr>
        </p:nvGraphicFramePr>
        <p:xfrm>
          <a:off x="2486902" y="2543041"/>
          <a:ext cx="648000" cy="259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228871028"/>
                    </a:ext>
                  </a:extLst>
                </a:gridCol>
              </a:tblGrid>
              <a:tr h="6464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816351"/>
                  </a:ext>
                </a:extLst>
              </a:tr>
              <a:tr h="648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44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782808"/>
                  </a:ext>
                </a:extLst>
              </a:tr>
              <a:tr h="648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4007894"/>
                  </a:ext>
                </a:extLst>
              </a:tr>
              <a:tr h="648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734514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6756BE8-285E-944F-9654-42AA5E21D9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727300"/>
              </p:ext>
            </p:extLst>
          </p:nvPr>
        </p:nvGraphicFramePr>
        <p:xfrm>
          <a:off x="757405" y="2554507"/>
          <a:ext cx="648000" cy="259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770898336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D8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723975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569299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12514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C8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998260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97D26BC9-92D6-A44D-9E7A-73A302884F5E}"/>
              </a:ext>
            </a:extLst>
          </p:cNvPr>
          <p:cNvSpPr/>
          <p:nvPr/>
        </p:nvSpPr>
        <p:spPr>
          <a:xfrm>
            <a:off x="594715" y="5159870"/>
            <a:ext cx="1003800" cy="6987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err="1"/>
              <a:t>i</a:t>
            </a:r>
            <a:r>
              <a:rPr lang="en-US" altLang="ko-KR" sz="1400" dirty="0"/>
              <a:t> round</a:t>
            </a:r>
            <a:r>
              <a:rPr lang="ko-KR" altLang="en-US" sz="1400" dirty="0"/>
              <a:t>의</a:t>
            </a:r>
            <a:endParaRPr lang="en-US" altLang="ko-KR" sz="1400" dirty="0"/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1</a:t>
            </a:r>
            <a:r>
              <a:rPr lang="en-US" altLang="ko-KR" sz="1400" baseline="30000" dirty="0"/>
              <a:t>st</a:t>
            </a:r>
            <a:r>
              <a:rPr lang="en-US" altLang="ko-KR" sz="1400" dirty="0"/>
              <a:t> column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D171515-A968-0043-94B3-86B4361DA70D}"/>
              </a:ext>
            </a:extLst>
          </p:cNvPr>
          <p:cNvSpPr/>
          <p:nvPr/>
        </p:nvSpPr>
        <p:spPr>
          <a:xfrm>
            <a:off x="1704032" y="3619674"/>
            <a:ext cx="4822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kern="0" dirty="0">
                <a:solidFill>
                  <a:srgbClr val="494E52"/>
                </a:solidFill>
                <a:latin typeface="Cambria Math" panose="02040503050406030204" pitchFamily="18" charset="0"/>
                <a:ea typeface="맑은 고딕" panose="020B0503020000020004" pitchFamily="34" charset="-127"/>
                <a:cs typeface="Cambria Math" panose="02040503050406030204" pitchFamily="18" charset="0"/>
              </a:rPr>
              <a:t>⊕ </a:t>
            </a:r>
            <a:endParaRPr lang="ko-KR" altLang="en-US" sz="2400" b="1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D8C21D4-12E8-BF49-951A-B14ADC2E8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589704"/>
              </p:ext>
            </p:extLst>
          </p:nvPr>
        </p:nvGraphicFramePr>
        <p:xfrm>
          <a:off x="4208604" y="2541703"/>
          <a:ext cx="648000" cy="259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770898336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8D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723975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569299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12514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EA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998260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D75E4EF6-FB5B-6747-B602-01E1631A50C2}"/>
              </a:ext>
            </a:extLst>
          </p:cNvPr>
          <p:cNvSpPr/>
          <p:nvPr/>
        </p:nvSpPr>
        <p:spPr>
          <a:xfrm>
            <a:off x="3435496" y="3606871"/>
            <a:ext cx="482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kern="0" dirty="0">
                <a:solidFill>
                  <a:srgbClr val="494E52"/>
                </a:solidFill>
                <a:latin typeface="Cambria Math" panose="02040503050406030204" pitchFamily="18" charset="0"/>
                <a:ea typeface="맑은 고딕" panose="020B0503020000020004" pitchFamily="34" charset="-127"/>
                <a:cs typeface="Cambria Math" panose="02040503050406030204" pitchFamily="18" charset="0"/>
              </a:rPr>
              <a:t>= </a:t>
            </a:r>
            <a:endParaRPr lang="ko-KR" altLang="en-US" sz="24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455CAC-316A-8442-8533-23E0BC62EA95}"/>
              </a:ext>
            </a:extLst>
          </p:cNvPr>
          <p:cNvSpPr/>
          <p:nvPr/>
        </p:nvSpPr>
        <p:spPr>
          <a:xfrm>
            <a:off x="4014683" y="5147066"/>
            <a:ext cx="1045478" cy="6987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err="1"/>
              <a:t>i</a:t>
            </a:r>
            <a:r>
              <a:rPr lang="en-US" altLang="ko-KR" sz="1400" dirty="0"/>
              <a:t> round</a:t>
            </a:r>
            <a:r>
              <a:rPr lang="ko-KR" altLang="en-US" sz="1400" dirty="0"/>
              <a:t>의</a:t>
            </a:r>
            <a:endParaRPr lang="en-US" altLang="ko-KR" sz="1400" dirty="0"/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2</a:t>
            </a:r>
            <a:r>
              <a:rPr lang="en-US" altLang="ko-KR" sz="1400" baseline="30000" dirty="0"/>
              <a:t>nd</a:t>
            </a:r>
            <a:r>
              <a:rPr lang="en-US" altLang="ko-KR" sz="1400" dirty="0"/>
              <a:t> column</a:t>
            </a: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32D4286E-0A8A-B840-B54A-C82172D7E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75721"/>
              </p:ext>
            </p:extLst>
          </p:nvPr>
        </p:nvGraphicFramePr>
        <p:xfrm>
          <a:off x="6030686" y="2538842"/>
          <a:ext cx="648000" cy="26076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770898336"/>
                    </a:ext>
                  </a:extLst>
                </a:gridCol>
              </a:tblGrid>
              <a:tr h="651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723975"/>
                  </a:ext>
                </a:extLst>
              </a:tr>
              <a:tr h="651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07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569299"/>
                  </a:ext>
                </a:extLst>
              </a:tr>
              <a:tr h="651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BF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125143"/>
                  </a:ext>
                </a:extLst>
              </a:tr>
              <a:tr h="651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D6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998260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5E237B32-7B6D-EC41-B24A-397BEB14D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885242"/>
              </p:ext>
            </p:extLst>
          </p:nvPr>
        </p:nvGraphicFramePr>
        <p:xfrm>
          <a:off x="7652916" y="2523178"/>
          <a:ext cx="648000" cy="26076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770898336"/>
                    </a:ext>
                  </a:extLst>
                </a:gridCol>
              </a:tblGrid>
              <a:tr h="651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723975"/>
                  </a:ext>
                </a:extLst>
              </a:tr>
              <a:tr h="651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B6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569299"/>
                  </a:ext>
                </a:extLst>
              </a:tr>
              <a:tr h="651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8C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125143"/>
                  </a:ext>
                </a:extLst>
              </a:tr>
              <a:tr h="651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84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998260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9C633891-493D-0D41-83A8-2ADE1C4DCF4C}"/>
              </a:ext>
            </a:extLst>
          </p:cNvPr>
          <p:cNvSpPr/>
          <p:nvPr/>
        </p:nvSpPr>
        <p:spPr>
          <a:xfrm>
            <a:off x="5854267" y="5151624"/>
            <a:ext cx="1018227" cy="6987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err="1"/>
              <a:t>i</a:t>
            </a:r>
            <a:r>
              <a:rPr lang="en-US" altLang="ko-KR" sz="1400" dirty="0"/>
              <a:t> round</a:t>
            </a:r>
            <a:r>
              <a:rPr lang="ko-KR" altLang="en-US" sz="1400" dirty="0"/>
              <a:t>의</a:t>
            </a:r>
            <a:endParaRPr lang="en-US" altLang="ko-KR" sz="1400" dirty="0"/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3</a:t>
            </a:r>
            <a:r>
              <a:rPr lang="en-US" altLang="ko-KR" sz="1400" baseline="30000" dirty="0"/>
              <a:t>rd</a:t>
            </a:r>
            <a:r>
              <a:rPr lang="en-US" altLang="ko-KR" sz="1400" dirty="0"/>
              <a:t> column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CF51A0-499F-1A4F-964D-9209277887D6}"/>
              </a:ext>
            </a:extLst>
          </p:cNvPr>
          <p:cNvSpPr/>
          <p:nvPr/>
        </p:nvSpPr>
        <p:spPr>
          <a:xfrm>
            <a:off x="7475264" y="5141233"/>
            <a:ext cx="1011816" cy="6987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err="1"/>
              <a:t>i</a:t>
            </a:r>
            <a:r>
              <a:rPr lang="en-US" altLang="ko-KR" sz="1400" dirty="0"/>
              <a:t> round</a:t>
            </a:r>
            <a:r>
              <a:rPr lang="ko-KR" altLang="en-US" sz="1400" dirty="0"/>
              <a:t>의</a:t>
            </a:r>
            <a:endParaRPr lang="en-US" altLang="ko-KR" sz="1400" dirty="0"/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4</a:t>
            </a:r>
            <a:r>
              <a:rPr lang="en-US" altLang="ko-KR" sz="1400" baseline="30000" dirty="0"/>
              <a:t>th</a:t>
            </a:r>
            <a:r>
              <a:rPr lang="en-US" altLang="ko-KR" sz="1400" dirty="0"/>
              <a:t> column</a:t>
            </a: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87105E59-222E-9649-9E77-8686C6544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480640"/>
              </p:ext>
            </p:extLst>
          </p:nvPr>
        </p:nvGraphicFramePr>
        <p:xfrm>
          <a:off x="9130401" y="2508227"/>
          <a:ext cx="2886321" cy="26329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6107">
                  <a:extLst>
                    <a:ext uri="{9D8B030D-6E8A-4147-A177-3AD203B41FA5}">
                      <a16:colId xmlns:a16="http://schemas.microsoft.com/office/drawing/2014/main" val="3134012351"/>
                    </a:ext>
                  </a:extLst>
                </a:gridCol>
                <a:gridCol w="746107">
                  <a:extLst>
                    <a:ext uri="{9D8B030D-6E8A-4147-A177-3AD203B41FA5}">
                      <a16:colId xmlns:a16="http://schemas.microsoft.com/office/drawing/2014/main" val="4063886223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766418379"/>
                    </a:ext>
                  </a:extLst>
                </a:gridCol>
                <a:gridCol w="746107">
                  <a:extLst>
                    <a:ext uri="{9D8B030D-6E8A-4147-A177-3AD203B41FA5}">
                      <a16:colId xmlns:a16="http://schemas.microsoft.com/office/drawing/2014/main" val="728419353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D8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8D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791223"/>
                  </a:ext>
                </a:extLst>
              </a:tr>
              <a:tr h="661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07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B6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709438"/>
                  </a:ext>
                </a:extLst>
              </a:tr>
              <a:tr h="661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BF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8C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234437"/>
                  </a:ext>
                </a:extLst>
              </a:tr>
              <a:tr h="661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C8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EA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D6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84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816734"/>
                  </a:ext>
                </a:extLst>
              </a:tr>
            </a:tbl>
          </a:graphicData>
        </a:graphic>
      </p:graphicFrame>
      <p:sp>
        <p:nvSpPr>
          <p:cNvPr id="30" name="직사각형 29">
            <a:extLst>
              <a:ext uri="{FF2B5EF4-FFF2-40B4-BE49-F238E27FC236}">
                <a16:creationId xmlns:a16="http://schemas.microsoft.com/office/drawing/2014/main" id="{00FF78B5-A2CC-0B46-A4E3-A4A45BA5DACF}"/>
              </a:ext>
            </a:extLst>
          </p:cNvPr>
          <p:cNvSpPr/>
          <p:nvPr/>
        </p:nvSpPr>
        <p:spPr>
          <a:xfrm>
            <a:off x="10078944" y="5306720"/>
            <a:ext cx="1069525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err="1"/>
              <a:t>i</a:t>
            </a:r>
            <a:r>
              <a:rPr lang="en-US" altLang="ko-KR" sz="1400" dirty="0"/>
              <a:t> round-key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D39B58E-9E12-2B40-B96D-584E7454B669}"/>
              </a:ext>
            </a:extLst>
          </p:cNvPr>
          <p:cNvSpPr/>
          <p:nvPr/>
        </p:nvSpPr>
        <p:spPr>
          <a:xfrm>
            <a:off x="5149689" y="3801569"/>
            <a:ext cx="92598" cy="10307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36EAF0B-67F2-5946-AA1F-0C833478F6A3}"/>
              </a:ext>
            </a:extLst>
          </p:cNvPr>
          <p:cNvSpPr/>
          <p:nvPr/>
        </p:nvSpPr>
        <p:spPr>
          <a:xfrm>
            <a:off x="5404121" y="3803113"/>
            <a:ext cx="92598" cy="10307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AE86358-0122-E94E-8953-CD3ECAB0EB22}"/>
              </a:ext>
            </a:extLst>
          </p:cNvPr>
          <p:cNvSpPr/>
          <p:nvPr/>
        </p:nvSpPr>
        <p:spPr>
          <a:xfrm>
            <a:off x="5659264" y="3803072"/>
            <a:ext cx="92598" cy="10307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D05EF6D-49CB-084F-8BF6-0A57AEC50F18}"/>
              </a:ext>
            </a:extLst>
          </p:cNvPr>
          <p:cNvSpPr/>
          <p:nvPr/>
        </p:nvSpPr>
        <p:spPr>
          <a:xfrm>
            <a:off x="8517396" y="3619674"/>
            <a:ext cx="482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kern="0" dirty="0">
                <a:solidFill>
                  <a:srgbClr val="494E52"/>
                </a:solidFill>
                <a:latin typeface="Cambria Math" panose="02040503050406030204" pitchFamily="18" charset="0"/>
                <a:ea typeface="맑은 고딕" panose="020B0503020000020004" pitchFamily="34" charset="-127"/>
                <a:cs typeface="Cambria Math" panose="02040503050406030204" pitchFamily="18" charset="0"/>
              </a:rPr>
              <a:t>= </a:t>
            </a:r>
            <a:endParaRPr lang="ko-KR" altLang="en-US" sz="2400" b="1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C192094-57E1-2F46-856D-06FA3A66AF62}"/>
              </a:ext>
            </a:extLst>
          </p:cNvPr>
          <p:cNvSpPr/>
          <p:nvPr/>
        </p:nvSpPr>
        <p:spPr>
          <a:xfrm>
            <a:off x="6891899" y="3798104"/>
            <a:ext cx="92598" cy="10307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1D9A6E3-43E0-F246-8845-6FAB9091C47A}"/>
              </a:ext>
            </a:extLst>
          </p:cNvPr>
          <p:cNvSpPr/>
          <p:nvPr/>
        </p:nvSpPr>
        <p:spPr>
          <a:xfrm>
            <a:off x="7146331" y="3799648"/>
            <a:ext cx="92598" cy="10307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380363B-E800-D54D-99AC-76BD08839AEA}"/>
              </a:ext>
            </a:extLst>
          </p:cNvPr>
          <p:cNvSpPr/>
          <p:nvPr/>
        </p:nvSpPr>
        <p:spPr>
          <a:xfrm>
            <a:off x="7401474" y="3799607"/>
            <a:ext cx="92598" cy="10307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809520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FF8A469-3F01-A64C-9C1F-511634E6F3EA}"/>
              </a:ext>
            </a:extLst>
          </p:cNvPr>
          <p:cNvSpPr/>
          <p:nvPr/>
        </p:nvSpPr>
        <p:spPr>
          <a:xfrm>
            <a:off x="2594345" y="2307265"/>
            <a:ext cx="7751134" cy="1818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910C3C-C58E-4546-9C15-979ED4215C2C}"/>
              </a:ext>
            </a:extLst>
          </p:cNvPr>
          <p:cNvSpPr txBox="1"/>
          <p:nvPr/>
        </p:nvSpPr>
        <p:spPr>
          <a:xfrm>
            <a:off x="4676553" y="3075057"/>
            <a:ext cx="28388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b="1" dirty="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03.</a:t>
            </a:r>
            <a:r>
              <a:rPr kumimoji="1" lang="ko-KR" altLang="en-US" sz="4000" b="1" dirty="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구현</a:t>
            </a:r>
          </a:p>
        </p:txBody>
      </p:sp>
    </p:spTree>
    <p:extLst>
      <p:ext uri="{BB962C8B-B14F-4D97-AF65-F5344CB8AC3E}">
        <p14:creationId xmlns:p14="http://schemas.microsoft.com/office/powerpoint/2010/main" val="2193189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01.</a:t>
            </a:r>
            <a:r>
              <a:rPr lang="ko-KR" altLang="en-US" dirty="0"/>
              <a:t> </a:t>
            </a:r>
            <a:r>
              <a:rPr lang="en-US" altLang="ko-KR" dirty="0"/>
              <a:t>AES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altLang="ko-KR" dirty="0"/>
              <a:t>02.</a:t>
            </a:r>
            <a:r>
              <a:rPr lang="ko-KR" altLang="en-US" dirty="0"/>
              <a:t> 동작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ko-KR" dirty="0"/>
              <a:t>03.</a:t>
            </a:r>
            <a:r>
              <a:rPr lang="ko-KR" altLang="en-US" dirty="0"/>
              <a:t>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D0294C-02C4-EE4C-A5C3-B7CF59B47028}"/>
              </a:ext>
            </a:extLst>
          </p:cNvPr>
          <p:cNvSpPr/>
          <p:nvPr/>
        </p:nvSpPr>
        <p:spPr>
          <a:xfrm>
            <a:off x="3572540" y="3880884"/>
            <a:ext cx="7751134" cy="1818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5598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rgbClr val="0070C0"/>
                </a:solidFill>
              </a:rPr>
              <a:t>AES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69AE49E-825C-B749-993E-3BE65136AE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038615"/>
              </p:ext>
            </p:extLst>
          </p:nvPr>
        </p:nvGraphicFramePr>
        <p:xfrm>
          <a:off x="581839" y="1982804"/>
          <a:ext cx="3980535" cy="34427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1377">
                  <a:extLst>
                    <a:ext uri="{9D8B030D-6E8A-4147-A177-3AD203B41FA5}">
                      <a16:colId xmlns:a16="http://schemas.microsoft.com/office/drawing/2014/main" val="3134012351"/>
                    </a:ext>
                  </a:extLst>
                </a:gridCol>
                <a:gridCol w="617469">
                  <a:extLst>
                    <a:ext uri="{9D8B030D-6E8A-4147-A177-3AD203B41FA5}">
                      <a16:colId xmlns:a16="http://schemas.microsoft.com/office/drawing/2014/main" val="4063886223"/>
                    </a:ext>
                  </a:extLst>
                </a:gridCol>
                <a:gridCol w="577211">
                  <a:extLst>
                    <a:ext uri="{9D8B030D-6E8A-4147-A177-3AD203B41FA5}">
                      <a16:colId xmlns:a16="http://schemas.microsoft.com/office/drawing/2014/main" val="1766418379"/>
                    </a:ext>
                  </a:extLst>
                </a:gridCol>
                <a:gridCol w="594478">
                  <a:extLst>
                    <a:ext uri="{9D8B030D-6E8A-4147-A177-3AD203B41FA5}">
                      <a16:colId xmlns:a16="http://schemas.microsoft.com/office/drawing/2014/main" val="728419353"/>
                    </a:ext>
                  </a:extLst>
                </a:gridCol>
              </a:tblGrid>
              <a:tr h="8472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w[16*i+j+0]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w[]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w[]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w[]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791223"/>
                  </a:ext>
                </a:extLst>
              </a:tr>
              <a:tr h="865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w[16*</a:t>
                      </a:r>
                      <a:r>
                        <a:rPr lang="en-US" altLang="ko-KR" sz="1400" dirty="0" err="1"/>
                        <a:t>i</a:t>
                      </a:r>
                      <a:r>
                        <a:rPr lang="en-US" altLang="ko-KR" sz="1400" dirty="0"/>
                        <a:t> +j+4]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w[]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w[]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w[]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709438"/>
                  </a:ext>
                </a:extLst>
              </a:tr>
              <a:tr h="865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w[16*i+j+8]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w[]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w[]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w[]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234437"/>
                  </a:ext>
                </a:extLst>
              </a:tr>
              <a:tr h="865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w[16*i+j+12]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w[]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w[]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w[]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81673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BDD68DC-D1EE-924C-A07F-31635B81D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009" y="2788854"/>
            <a:ext cx="6388100" cy="15113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98CD824-9B6D-1E42-8B9C-68843F78B1A0}"/>
              </a:ext>
            </a:extLst>
          </p:cNvPr>
          <p:cNvSpPr/>
          <p:nvPr/>
        </p:nvSpPr>
        <p:spPr>
          <a:xfrm>
            <a:off x="532230" y="1325384"/>
            <a:ext cx="1997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Menlo" panose="020B0609030804020204" pitchFamily="49" charset="0"/>
              </a:rPr>
              <a:t>u8 w[176]; </a:t>
            </a:r>
            <a:r>
              <a:rPr lang="en" altLang="ko-KR" dirty="0">
                <a:solidFill>
                  <a:srgbClr val="FFFFFF"/>
                </a:solidFill>
                <a:latin typeface="Menlo" panose="020B0609030804020204" pitchFamily="49" charset="0"/>
              </a:rPr>
              <a:t>];</a:t>
            </a:r>
            <a:endParaRPr lang="en" altLang="ko-KR" dirty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691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rgbClr val="0070C0"/>
                </a:solidFill>
              </a:rPr>
              <a:t>AES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69AE49E-825C-B749-993E-3BE65136AE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370121"/>
              </p:ext>
            </p:extLst>
          </p:nvPr>
        </p:nvGraphicFramePr>
        <p:xfrm>
          <a:off x="411920" y="2755698"/>
          <a:ext cx="3980535" cy="34427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5006">
                  <a:extLst>
                    <a:ext uri="{9D8B030D-6E8A-4147-A177-3AD203B41FA5}">
                      <a16:colId xmlns:a16="http://schemas.microsoft.com/office/drawing/2014/main" val="3134012351"/>
                    </a:ext>
                  </a:extLst>
                </a:gridCol>
                <a:gridCol w="394636">
                  <a:extLst>
                    <a:ext uri="{9D8B030D-6E8A-4147-A177-3AD203B41FA5}">
                      <a16:colId xmlns:a16="http://schemas.microsoft.com/office/drawing/2014/main" val="4063886223"/>
                    </a:ext>
                  </a:extLst>
                </a:gridCol>
                <a:gridCol w="394636">
                  <a:extLst>
                    <a:ext uri="{9D8B030D-6E8A-4147-A177-3AD203B41FA5}">
                      <a16:colId xmlns:a16="http://schemas.microsoft.com/office/drawing/2014/main" val="1766418379"/>
                    </a:ext>
                  </a:extLst>
                </a:gridCol>
                <a:gridCol w="1726257">
                  <a:extLst>
                    <a:ext uri="{9D8B030D-6E8A-4147-A177-3AD203B41FA5}">
                      <a16:colId xmlns:a16="http://schemas.microsoft.com/office/drawing/2014/main" val="728419353"/>
                    </a:ext>
                  </a:extLst>
                </a:gridCol>
              </a:tblGrid>
              <a:tr h="8472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w[16*(i-1)]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w[]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w[]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w[16*(i-1) +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*</a:t>
                      </a:r>
                      <a:r>
                        <a:rPr lang="en-US" altLang="ko-KR" sz="1400" dirty="0"/>
                        <a:t>0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+3]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791223"/>
                  </a:ext>
                </a:extLst>
              </a:tr>
              <a:tr h="865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w[16*(i-1) +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*</a:t>
                      </a:r>
                      <a:r>
                        <a:rPr lang="en-US" altLang="ko-KR" sz="1400" dirty="0"/>
                        <a:t>1]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w[]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w[]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w[16*(i-1)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+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*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+3]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709438"/>
                  </a:ext>
                </a:extLst>
              </a:tr>
              <a:tr h="865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w[16*(i-1) +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*</a:t>
                      </a:r>
                      <a:r>
                        <a:rPr lang="en-US" altLang="ko-KR" sz="1400" dirty="0"/>
                        <a:t>2]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w[]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w[]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w[16*(i-1)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+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*</a:t>
                      </a:r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+3]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234437"/>
                  </a:ext>
                </a:extLst>
              </a:tr>
              <a:tr h="865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w[16*(i-1) +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*</a:t>
                      </a:r>
                      <a:r>
                        <a:rPr lang="en-US" altLang="ko-KR" sz="1400" dirty="0"/>
                        <a:t>3]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w[]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w[]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w[16*(i-1)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+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*</a:t>
                      </a:r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+3]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816734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A948AA1-5268-D048-8049-DFAF0B30D8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082001"/>
              </p:ext>
            </p:extLst>
          </p:nvPr>
        </p:nvGraphicFramePr>
        <p:xfrm>
          <a:off x="5804034" y="2755697"/>
          <a:ext cx="3777285" cy="34427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3650">
                  <a:extLst>
                    <a:ext uri="{9D8B030D-6E8A-4147-A177-3AD203B41FA5}">
                      <a16:colId xmlns:a16="http://schemas.microsoft.com/office/drawing/2014/main" val="3134012351"/>
                    </a:ext>
                  </a:extLst>
                </a:gridCol>
                <a:gridCol w="952901">
                  <a:extLst>
                    <a:ext uri="{9D8B030D-6E8A-4147-A177-3AD203B41FA5}">
                      <a16:colId xmlns:a16="http://schemas.microsoft.com/office/drawing/2014/main" val="4063886223"/>
                    </a:ext>
                  </a:extLst>
                </a:gridCol>
                <a:gridCol w="914315">
                  <a:extLst>
                    <a:ext uri="{9D8B030D-6E8A-4147-A177-3AD203B41FA5}">
                      <a16:colId xmlns:a16="http://schemas.microsoft.com/office/drawing/2014/main" val="1766418379"/>
                    </a:ext>
                  </a:extLst>
                </a:gridCol>
                <a:gridCol w="976419">
                  <a:extLst>
                    <a:ext uri="{9D8B030D-6E8A-4147-A177-3AD203B41FA5}">
                      <a16:colId xmlns:a16="http://schemas.microsoft.com/office/drawing/2014/main" val="728419353"/>
                    </a:ext>
                  </a:extLst>
                </a:gridCol>
              </a:tblGrid>
              <a:tr h="8472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w[16]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w[17]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w[18]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w[19]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791223"/>
                  </a:ext>
                </a:extLst>
              </a:tr>
              <a:tr h="865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w[20]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w[21]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w[22]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w[23]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709438"/>
                  </a:ext>
                </a:extLst>
              </a:tr>
              <a:tr h="865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w[24]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w[25]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w[26]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w[27]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234437"/>
                  </a:ext>
                </a:extLst>
              </a:tr>
              <a:tr h="865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w[28]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w[29]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w[30]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w[31]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816734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31EB03A6-891A-3244-AD30-0455E8FFC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20" y="1138168"/>
            <a:ext cx="9169400" cy="13843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31C41D-0B8B-AF40-8696-CFD8CE2ACF8C}"/>
              </a:ext>
            </a:extLst>
          </p:cNvPr>
          <p:cNvSpPr/>
          <p:nvPr/>
        </p:nvSpPr>
        <p:spPr>
          <a:xfrm>
            <a:off x="9716181" y="5586575"/>
            <a:ext cx="2185214" cy="6118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/>
              <a:t>* </a:t>
            </a:r>
            <a:r>
              <a:rPr lang="en-US" altLang="ko-KR" sz="1200" dirty="0">
                <a:sym typeface="Wingdings" pitchFamily="2" charset="2"/>
              </a:rPr>
              <a:t>2 round : w[32]~ w[47]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ym typeface="Wingdings" pitchFamily="2" charset="2"/>
              </a:rPr>
              <a:t></a:t>
            </a:r>
            <a:r>
              <a:rPr lang="ko-KR" altLang="en-US" sz="1200" dirty="0">
                <a:sym typeface="Wingdings" pitchFamily="2" charset="2"/>
              </a:rPr>
              <a:t> </a:t>
            </a:r>
            <a:r>
              <a:rPr lang="en-US" altLang="ko-KR" sz="1200" dirty="0">
                <a:sym typeface="Wingdings" pitchFamily="2" charset="2"/>
              </a:rPr>
              <a:t>1 round</a:t>
            </a:r>
            <a:r>
              <a:rPr lang="ko-KR" altLang="en-US" sz="1200" dirty="0">
                <a:sym typeface="Wingdings" pitchFamily="2" charset="2"/>
              </a:rPr>
              <a:t>의 마지막 열 사용</a:t>
            </a:r>
            <a:endParaRPr lang="en-US" altLang="ko-KR" sz="1200" dirty="0">
              <a:sym typeface="Wingdings" pitchFamily="2" charset="2"/>
            </a:endParaRP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F867999B-4C4D-9A43-8145-5AA9F86C2BF5}"/>
              </a:ext>
            </a:extLst>
          </p:cNvPr>
          <p:cNvSpPr/>
          <p:nvPr/>
        </p:nvSpPr>
        <p:spPr>
          <a:xfrm>
            <a:off x="8576111" y="2738852"/>
            <a:ext cx="1029903" cy="3459558"/>
          </a:xfrm>
          <a:prstGeom prst="frame">
            <a:avLst>
              <a:gd name="adj1" fmla="val 78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669EDC2C-D519-0A42-89C4-8540BF7E1934}"/>
              </a:ext>
            </a:extLst>
          </p:cNvPr>
          <p:cNvSpPr/>
          <p:nvPr/>
        </p:nvSpPr>
        <p:spPr>
          <a:xfrm>
            <a:off x="2658240" y="2736447"/>
            <a:ext cx="1734215" cy="3459558"/>
          </a:xfrm>
          <a:prstGeom prst="frame">
            <a:avLst>
              <a:gd name="adj1" fmla="val 39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800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rgbClr val="0070C0"/>
                </a:solidFill>
              </a:rPr>
              <a:t>AES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E7D732DB-34E1-E742-A322-3E2484802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98" y="-5075"/>
            <a:ext cx="6366819" cy="6858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3DD42AF-0000-5F47-B5BB-4A584170E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0016" y="769821"/>
            <a:ext cx="5355347" cy="6016408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48330235-C704-4A46-A564-BC50DDE4980E}"/>
              </a:ext>
            </a:extLst>
          </p:cNvPr>
          <p:cNvSpPr/>
          <p:nvPr/>
        </p:nvSpPr>
        <p:spPr>
          <a:xfrm>
            <a:off x="7429840" y="6088179"/>
            <a:ext cx="1271503" cy="416011"/>
          </a:xfrm>
          <a:prstGeom prst="rect">
            <a:avLst/>
          </a:prstGeom>
          <a:ln w="22225">
            <a:solidFill>
              <a:srgbClr val="2E75B6"/>
            </a:solidFill>
          </a:ln>
        </p:spPr>
        <p:txBody>
          <a:bodyPr wrap="non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/>
              <a:t>* </a:t>
            </a:r>
            <a:r>
              <a:rPr lang="en-US" altLang="ko-KR" sz="1600" dirty="0">
                <a:sym typeface="Wingdings" pitchFamily="2" charset="2"/>
              </a:rPr>
              <a:t>test vector</a:t>
            </a:r>
          </a:p>
        </p:txBody>
      </p:sp>
    </p:spTree>
    <p:extLst>
      <p:ext uri="{BB962C8B-B14F-4D97-AF65-F5344CB8AC3E}">
        <p14:creationId xmlns:p14="http://schemas.microsoft.com/office/powerpoint/2010/main" val="3266852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499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FF8A469-3F01-A64C-9C1F-511634E6F3EA}"/>
              </a:ext>
            </a:extLst>
          </p:cNvPr>
          <p:cNvSpPr/>
          <p:nvPr/>
        </p:nvSpPr>
        <p:spPr>
          <a:xfrm>
            <a:off x="2594345" y="2307265"/>
            <a:ext cx="7751134" cy="1818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910C3C-C58E-4546-9C15-979ED4215C2C}"/>
              </a:ext>
            </a:extLst>
          </p:cNvPr>
          <p:cNvSpPr txBox="1"/>
          <p:nvPr/>
        </p:nvSpPr>
        <p:spPr>
          <a:xfrm>
            <a:off x="4676553" y="3075057"/>
            <a:ext cx="28388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b="1" dirty="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01.</a:t>
            </a:r>
            <a:r>
              <a:rPr kumimoji="1" lang="ko-KR" altLang="en-US" sz="4000" b="1" dirty="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배경</a:t>
            </a:r>
          </a:p>
        </p:txBody>
      </p:sp>
    </p:spTree>
    <p:extLst>
      <p:ext uri="{BB962C8B-B14F-4D97-AF65-F5344CB8AC3E}">
        <p14:creationId xmlns:p14="http://schemas.microsoft.com/office/powerpoint/2010/main" val="3559797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rgbClr val="0070C0"/>
                </a:solidFill>
              </a:rPr>
              <a:t>AES</a:t>
            </a:r>
            <a:r>
              <a:rPr lang="ko-KR" altLang="en-US" sz="3200" b="1" dirty="0">
                <a:solidFill>
                  <a:srgbClr val="0070C0"/>
                </a:solidFill>
              </a:rPr>
              <a:t> </a:t>
            </a:r>
            <a:r>
              <a:rPr lang="ko-KR" altLang="en-US" sz="2800" b="1" dirty="0">
                <a:solidFill>
                  <a:srgbClr val="0070C0"/>
                </a:solidFill>
              </a:rPr>
              <a:t>구조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4" y="1152525"/>
            <a:ext cx="5879480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ko-KR" sz="1800" b="1" dirty="0">
                <a:solidFill>
                  <a:srgbClr val="2E75B6"/>
                </a:solidFill>
              </a:rPr>
              <a:t>AES - 128 / 192 / 256 </a:t>
            </a:r>
            <a:r>
              <a:rPr lang="en-US" altLang="ko-KR" sz="1800" dirty="0"/>
              <a:t>(key</a:t>
            </a:r>
            <a:r>
              <a:rPr lang="ko-KR" altLang="en-US" sz="1800" dirty="0"/>
              <a:t>의 길이</a:t>
            </a:r>
            <a:r>
              <a:rPr lang="en-US" altLang="ko-KR" sz="1800" dirty="0"/>
              <a:t>)</a:t>
            </a:r>
            <a:r>
              <a:rPr lang="ko-KR" altLang="en-US" sz="1800" b="1" dirty="0"/>
              <a:t> </a:t>
            </a:r>
            <a:endParaRPr lang="en-US" altLang="ko-KR" sz="1800" b="1" dirty="0"/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400" dirty="0"/>
              <a:t>각각 </a:t>
            </a:r>
            <a:r>
              <a:rPr lang="en-US" altLang="ko-KR" sz="1400" dirty="0"/>
              <a:t>10</a:t>
            </a:r>
            <a:r>
              <a:rPr lang="ko-KR" altLang="en-US" sz="1400" dirty="0"/>
              <a:t> </a:t>
            </a:r>
            <a:r>
              <a:rPr lang="en-US" altLang="ko-KR" sz="1400" dirty="0"/>
              <a:t>/</a:t>
            </a:r>
            <a:r>
              <a:rPr lang="ko-KR" altLang="en-US" sz="1400" dirty="0"/>
              <a:t> </a:t>
            </a:r>
            <a:r>
              <a:rPr lang="en-US" altLang="ko-KR" sz="1400" dirty="0"/>
              <a:t>12</a:t>
            </a:r>
            <a:r>
              <a:rPr lang="ko-KR" altLang="en-US" sz="1400" dirty="0"/>
              <a:t> </a:t>
            </a:r>
            <a:r>
              <a:rPr lang="en-US" altLang="ko-KR" sz="1400" dirty="0"/>
              <a:t>/</a:t>
            </a:r>
            <a:r>
              <a:rPr lang="ko-KR" altLang="en-US" sz="1400" dirty="0"/>
              <a:t> </a:t>
            </a:r>
            <a:r>
              <a:rPr lang="en-US" altLang="ko-KR" sz="1400" dirty="0"/>
              <a:t>14</a:t>
            </a:r>
            <a:r>
              <a:rPr lang="ko-KR" altLang="en-US" sz="1400" dirty="0"/>
              <a:t> </a:t>
            </a:r>
            <a:r>
              <a:rPr lang="en-US" altLang="ko-KR" sz="1400" dirty="0"/>
              <a:t>round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ko-KR" altLang="en-US" sz="1800" b="1" dirty="0">
                <a:solidFill>
                  <a:srgbClr val="2E75B6"/>
                </a:solidFill>
              </a:rPr>
              <a:t>블록 암호 </a:t>
            </a:r>
            <a:r>
              <a:rPr lang="en-US" altLang="ko-KR" sz="1800" b="1" dirty="0">
                <a:solidFill>
                  <a:srgbClr val="2E75B6"/>
                </a:solidFill>
              </a:rPr>
              <a:t>&amp;</a:t>
            </a:r>
            <a:r>
              <a:rPr lang="ko-KR" altLang="en-US" sz="1800" b="1" dirty="0">
                <a:solidFill>
                  <a:srgbClr val="2E75B6"/>
                </a:solidFill>
              </a:rPr>
              <a:t> </a:t>
            </a:r>
            <a:r>
              <a:rPr lang="en-US" altLang="ko-KR" sz="1800" b="1" dirty="0">
                <a:solidFill>
                  <a:srgbClr val="2E75B6"/>
                </a:solidFill>
              </a:rPr>
              <a:t>SPN</a:t>
            </a:r>
            <a:r>
              <a:rPr lang="ko-KR" altLang="en-US" sz="1800" b="1" dirty="0">
                <a:solidFill>
                  <a:srgbClr val="2E75B6"/>
                </a:solidFill>
              </a:rPr>
              <a:t> 구조</a:t>
            </a:r>
            <a:endParaRPr lang="en-US" altLang="ko-KR" sz="1800" b="1" dirty="0">
              <a:solidFill>
                <a:srgbClr val="2E75B6"/>
              </a:solidFill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400" dirty="0"/>
              <a:t>블록 크기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128bits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400" dirty="0"/>
              <a:t>병렬 연산 가능 </a:t>
            </a:r>
            <a:r>
              <a:rPr lang="en-US" altLang="ko-KR" sz="1400" dirty="0"/>
              <a:t>(</a:t>
            </a:r>
            <a:r>
              <a:rPr lang="ko-KR" altLang="en-US" sz="1400" dirty="0"/>
              <a:t>속도 빠름</a:t>
            </a:r>
            <a:r>
              <a:rPr lang="en-US" altLang="ko-KR" sz="1400" dirty="0"/>
              <a:t>)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400" dirty="0"/>
              <a:t>별도의 </a:t>
            </a:r>
            <a:r>
              <a:rPr lang="ko-KR" altLang="en-US" sz="1400" dirty="0" err="1"/>
              <a:t>복호화</a:t>
            </a:r>
            <a:r>
              <a:rPr lang="ko-KR" altLang="en-US" sz="1400" dirty="0"/>
              <a:t> 모듈 필요</a:t>
            </a:r>
            <a:endParaRPr lang="en-US" altLang="ko-KR" sz="900" dirty="0"/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ko-KR" sz="1800" b="1" dirty="0">
                <a:solidFill>
                  <a:srgbClr val="2E75B6"/>
                </a:solidFill>
              </a:rPr>
              <a:t>128</a:t>
            </a:r>
            <a:r>
              <a:rPr lang="ko-KR" altLang="en-US" sz="1800" b="1" dirty="0">
                <a:solidFill>
                  <a:srgbClr val="2E75B6"/>
                </a:solidFill>
              </a:rPr>
              <a:t> </a:t>
            </a:r>
            <a:r>
              <a:rPr lang="en-US" altLang="ko-KR" sz="1800" b="1" dirty="0">
                <a:solidFill>
                  <a:srgbClr val="2E75B6"/>
                </a:solidFill>
              </a:rPr>
              <a:t>bit</a:t>
            </a:r>
            <a:r>
              <a:rPr lang="ko-KR" altLang="en-US" sz="1800" b="1" dirty="0">
                <a:solidFill>
                  <a:srgbClr val="2E75B6"/>
                </a:solidFill>
              </a:rPr>
              <a:t> </a:t>
            </a:r>
            <a:r>
              <a:rPr lang="en-US" altLang="ko-KR" sz="1800" b="1" dirty="0">
                <a:solidFill>
                  <a:srgbClr val="2E75B6"/>
                </a:solidFill>
              </a:rPr>
              <a:t>Key</a:t>
            </a:r>
            <a:r>
              <a:rPr lang="ko-KR" altLang="en-US" sz="1800" b="1" dirty="0">
                <a:solidFill>
                  <a:srgbClr val="2E75B6"/>
                </a:solidFill>
              </a:rPr>
              <a:t>로 한번에 암호화</a:t>
            </a:r>
            <a:endParaRPr lang="en-US" altLang="ko-KR" sz="1800" b="1" dirty="0">
              <a:solidFill>
                <a:srgbClr val="2E75B6"/>
              </a:solidFill>
            </a:endParaRP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ko-KR" sz="1800" dirty="0"/>
              <a:t>DES</a:t>
            </a:r>
            <a:r>
              <a:rPr lang="ko-KR" altLang="en-US" sz="1800" dirty="0"/>
              <a:t>에 비해 </a:t>
            </a:r>
            <a:r>
              <a:rPr lang="en-US" altLang="ko-KR" sz="1800" dirty="0"/>
              <a:t>key</a:t>
            </a:r>
            <a:r>
              <a:rPr lang="ko-KR" altLang="en-US" sz="1800" dirty="0"/>
              <a:t>의 길이</a:t>
            </a:r>
            <a:r>
              <a:rPr lang="en-US" altLang="ko-KR" sz="1800" dirty="0"/>
              <a:t>,</a:t>
            </a:r>
            <a:r>
              <a:rPr lang="ko-KR" altLang="en-US" sz="1800" dirty="0"/>
              <a:t> 블록 크기 증가 </a:t>
            </a:r>
            <a:r>
              <a:rPr lang="en-US" altLang="ko-KR" sz="1800" dirty="0"/>
              <a:t>/</a:t>
            </a:r>
            <a:r>
              <a:rPr lang="ko-KR" altLang="en-US" sz="1800" dirty="0"/>
              <a:t> </a:t>
            </a:r>
            <a:r>
              <a:rPr lang="en-US" altLang="ko-KR" sz="1800" dirty="0"/>
              <a:t>round</a:t>
            </a:r>
            <a:r>
              <a:rPr lang="ko-KR" altLang="en-US" sz="1800" dirty="0"/>
              <a:t> 감소</a:t>
            </a:r>
            <a:endParaRPr lang="en-US" altLang="ko-KR" sz="1400" dirty="0"/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ko-KR" sz="1800" b="1" dirty="0">
                <a:solidFill>
                  <a:srgbClr val="2E75B6"/>
                </a:solidFill>
              </a:rPr>
              <a:t>State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dirty="0"/>
              <a:t>16 byte</a:t>
            </a:r>
            <a:r>
              <a:rPr lang="ko-KR" altLang="en-US" sz="1400" dirty="0"/>
              <a:t> </a:t>
            </a:r>
            <a:r>
              <a:rPr lang="en-US" altLang="ko-KR" sz="1400" dirty="0"/>
              <a:t>(=128 bits) </a:t>
            </a:r>
            <a:r>
              <a:rPr lang="ko-KR" altLang="en-US" sz="1400" dirty="0"/>
              <a:t>의 </a:t>
            </a:r>
            <a:r>
              <a:rPr lang="en-US" altLang="ko-KR" sz="1400" dirty="0"/>
              <a:t>4x4</a:t>
            </a:r>
            <a:r>
              <a:rPr lang="ko-KR" altLang="en-US" sz="1400" dirty="0"/>
              <a:t> 행렬</a:t>
            </a:r>
            <a:endParaRPr lang="en-US" altLang="ko-KR" sz="1400" dirty="0"/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dirty="0"/>
              <a:t>Block</a:t>
            </a:r>
            <a:r>
              <a:rPr lang="ko-KR" altLang="en-US" sz="1400" dirty="0"/>
              <a:t>이 </a:t>
            </a:r>
            <a:r>
              <a:rPr lang="en-US" altLang="ko-KR" sz="1400" dirty="0"/>
              <a:t>state</a:t>
            </a:r>
            <a:r>
              <a:rPr lang="ko-KR" altLang="en-US" sz="1400" dirty="0"/>
              <a:t>로 표현</a:t>
            </a:r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6A8C5F-62BE-2440-BAAF-BAC51E664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028" y="1152525"/>
            <a:ext cx="5263165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416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rgbClr val="0070C0"/>
                </a:solidFill>
              </a:rPr>
              <a:t>AES</a:t>
            </a:r>
            <a:r>
              <a:rPr lang="ko-KR" altLang="en-US" sz="3200" b="1" dirty="0">
                <a:solidFill>
                  <a:srgbClr val="0070C0"/>
                </a:solidFill>
              </a:rPr>
              <a:t> </a:t>
            </a:r>
            <a:r>
              <a:rPr lang="ko-KR" altLang="en-US" sz="2800" b="1" dirty="0">
                <a:solidFill>
                  <a:srgbClr val="0070C0"/>
                </a:solidFill>
              </a:rPr>
              <a:t>수학적 배경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8159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ko-KR" sz="1800" b="1" dirty="0">
                <a:solidFill>
                  <a:srgbClr val="2E75B6"/>
                </a:solidFill>
              </a:rPr>
              <a:t>GF(2</a:t>
            </a:r>
            <a:r>
              <a:rPr lang="en-US" altLang="ko-KR" sz="1800" b="1" baseline="30000" dirty="0">
                <a:solidFill>
                  <a:srgbClr val="2E75B6"/>
                </a:solidFill>
              </a:rPr>
              <a:t>8</a:t>
            </a:r>
            <a:r>
              <a:rPr lang="en-US" altLang="ko-KR" sz="1800" b="1" dirty="0">
                <a:solidFill>
                  <a:srgbClr val="2E75B6"/>
                </a:solidFill>
              </a:rPr>
              <a:t>) </a:t>
            </a:r>
            <a:r>
              <a:rPr lang="ko-KR" altLang="en-US" sz="1800" b="1" dirty="0">
                <a:solidFill>
                  <a:srgbClr val="2E75B6"/>
                </a:solidFill>
              </a:rPr>
              <a:t>상에서의 </a:t>
            </a:r>
            <a:r>
              <a:rPr lang="ko-KR" altLang="en-US" sz="1800" b="1" dirty="0" err="1">
                <a:solidFill>
                  <a:srgbClr val="2E75B6"/>
                </a:solidFill>
              </a:rPr>
              <a:t>확장체</a:t>
            </a:r>
            <a:r>
              <a:rPr lang="ko-KR" altLang="en-US" sz="1800" b="1" dirty="0">
                <a:solidFill>
                  <a:srgbClr val="2E75B6"/>
                </a:solidFill>
              </a:rPr>
              <a:t> 연산</a:t>
            </a:r>
            <a:endParaRPr lang="en-US" altLang="ko-KR" sz="1800" b="1" dirty="0">
              <a:solidFill>
                <a:srgbClr val="2E75B6"/>
              </a:solidFill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600" dirty="0"/>
              <a:t>AES</a:t>
            </a:r>
            <a:r>
              <a:rPr lang="ko-KR" altLang="en-US" sz="1600" dirty="0"/>
              <a:t>에서 </a:t>
            </a:r>
            <a:r>
              <a:rPr lang="ko-KR" altLang="en-US" sz="1600" dirty="0" err="1"/>
              <a:t>유한체는</a:t>
            </a:r>
            <a:r>
              <a:rPr lang="ko-KR" altLang="en-US" sz="1600" dirty="0"/>
              <a:t> </a:t>
            </a:r>
            <a:r>
              <a:rPr lang="en-US" altLang="ko-KR" sz="1600" dirty="0"/>
              <a:t>256</a:t>
            </a:r>
            <a:r>
              <a:rPr lang="ko-KR" altLang="en-US" sz="1600" dirty="0"/>
              <a:t>개의 원소를 포함 </a:t>
            </a:r>
            <a:r>
              <a:rPr lang="en-US" altLang="ko-KR" sz="1600" dirty="0">
                <a:sym typeface="Wingdings" pitchFamily="2" charset="2"/>
              </a:rPr>
              <a:t></a:t>
            </a:r>
            <a:r>
              <a:rPr lang="ko-KR" altLang="en-US" sz="1600" dirty="0">
                <a:sym typeface="Wingdings" pitchFamily="2" charset="2"/>
              </a:rPr>
              <a:t> 체의 원소 각각이 하나의 </a:t>
            </a:r>
            <a:r>
              <a:rPr lang="en-US" altLang="ko-KR" sz="1600" dirty="0">
                <a:sym typeface="Wingdings" pitchFamily="2" charset="2"/>
              </a:rPr>
              <a:t>Byte</a:t>
            </a:r>
            <a:r>
              <a:rPr lang="ko-KR" altLang="en-US" sz="1600" dirty="0">
                <a:sym typeface="Wingdings" pitchFamily="2" charset="2"/>
              </a:rPr>
              <a:t>로 표현 가능</a:t>
            </a:r>
            <a:endParaRPr lang="en-US" altLang="ko-KR" sz="1600" dirty="0">
              <a:sym typeface="Wingdings" pitchFamily="2" charset="2"/>
            </a:endParaRPr>
          </a:p>
          <a:p>
            <a:pPr lvl="2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400" dirty="0">
                <a:sym typeface="Wingdings" pitchFamily="2" charset="2"/>
              </a:rPr>
              <a:t>각 원소는 다항식 형태로 표현 </a:t>
            </a:r>
            <a:r>
              <a:rPr lang="en-US" altLang="ko-KR" sz="1400" dirty="0">
                <a:sym typeface="Wingdings" pitchFamily="2" charset="2"/>
              </a:rPr>
              <a:t>:</a:t>
            </a:r>
            <a:r>
              <a:rPr lang="ko-KR" altLang="en-US" sz="1400" dirty="0">
                <a:sym typeface="Wingdings" pitchFamily="2" charset="2"/>
              </a:rPr>
              <a:t> </a:t>
            </a:r>
            <a:r>
              <a:rPr lang="en-US" altLang="ko-KR" sz="1400" dirty="0">
                <a:sym typeface="Wingdings" pitchFamily="2" charset="2"/>
              </a:rPr>
              <a:t>A </a:t>
            </a:r>
            <a:r>
              <a:rPr lang="ko-KR" altLang="en-US" sz="1400" dirty="0">
                <a:latin typeface="+mj-lt"/>
              </a:rPr>
              <a:t>∈ </a:t>
            </a:r>
            <a:r>
              <a:rPr lang="en-US" altLang="ko-KR" sz="1400" dirty="0">
                <a:sym typeface="Wingdings" pitchFamily="2" charset="2"/>
              </a:rPr>
              <a:t>GF(</a:t>
            </a:r>
            <a:r>
              <a:rPr lang="en-US" altLang="ko-KR" sz="1400" dirty="0"/>
              <a:t>2</a:t>
            </a:r>
            <a:r>
              <a:rPr lang="en-US" altLang="ko-KR" sz="1400" baseline="30000" dirty="0"/>
              <a:t>8</a:t>
            </a:r>
            <a:r>
              <a:rPr lang="en-US" altLang="ko-KR" sz="1400" dirty="0">
                <a:sym typeface="Wingdings" pitchFamily="2" charset="2"/>
              </a:rPr>
              <a:t>), A(x) = </a:t>
            </a:r>
            <a:r>
              <a:rPr lang="en-US" altLang="ko-KR" sz="1400" dirty="0"/>
              <a:t>x</a:t>
            </a:r>
            <a:r>
              <a:rPr lang="en-US" altLang="ko-KR" sz="1400" baseline="30000" dirty="0"/>
              <a:t>7</a:t>
            </a:r>
            <a:r>
              <a:rPr lang="en-US" altLang="ko-KR" sz="1400" dirty="0"/>
              <a:t> + x</a:t>
            </a:r>
            <a:r>
              <a:rPr lang="en-US" altLang="ko-KR" sz="1400" baseline="30000" dirty="0"/>
              <a:t>6 </a:t>
            </a:r>
            <a:r>
              <a:rPr lang="en-US" altLang="ko-KR" sz="1400" dirty="0"/>
              <a:t>+ x</a:t>
            </a:r>
            <a:r>
              <a:rPr lang="en-US" altLang="ko-KR" sz="1400" baseline="30000" dirty="0"/>
              <a:t>3 </a:t>
            </a:r>
            <a:r>
              <a:rPr lang="en-US" altLang="ko-KR" sz="1400" dirty="0"/>
              <a:t>+ x + 1</a:t>
            </a:r>
            <a:r>
              <a:rPr lang="ko-KR" altLang="ko-KR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11001011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600" dirty="0">
                <a:sym typeface="Wingdings" pitchFamily="2" charset="2"/>
              </a:rPr>
              <a:t>계산 결과가 </a:t>
            </a:r>
            <a:r>
              <a:rPr lang="en-US" altLang="ko-KR" sz="1600" dirty="0">
                <a:sym typeface="Wingdings" pitchFamily="2" charset="2"/>
              </a:rPr>
              <a:t>GF(</a:t>
            </a:r>
            <a:r>
              <a:rPr lang="en-US" altLang="ko-KR" sz="1600" dirty="0"/>
              <a:t>2</a:t>
            </a:r>
            <a:r>
              <a:rPr lang="en-US" altLang="ko-KR" sz="1600" baseline="30000" dirty="0"/>
              <a:t>8</a:t>
            </a:r>
            <a:r>
              <a:rPr lang="en-US" altLang="ko-KR" sz="1600" dirty="0">
                <a:sym typeface="Wingdings" pitchFamily="2" charset="2"/>
              </a:rPr>
              <a:t>)</a:t>
            </a:r>
            <a:r>
              <a:rPr lang="ko-KR" altLang="en-US" sz="1600" dirty="0">
                <a:sym typeface="Wingdings" pitchFamily="2" charset="2"/>
              </a:rPr>
              <a:t>상의 원소가 되도록 연산</a:t>
            </a:r>
            <a:endParaRPr lang="en-US" altLang="ko-KR" sz="1600" dirty="0">
              <a:sym typeface="Wingdings" pitchFamily="2" charset="2"/>
            </a:endParaRPr>
          </a:p>
          <a:p>
            <a:pPr lvl="2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400" dirty="0"/>
              <a:t>이 때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mod 256</a:t>
            </a:r>
            <a:r>
              <a:rPr lang="ko-KR" altLang="en-US" sz="1400" dirty="0"/>
              <a:t>이 아닌 </a:t>
            </a:r>
            <a:r>
              <a:rPr lang="en-US" altLang="ko-KR" sz="1400" dirty="0"/>
              <a:t>mod P(x) </a:t>
            </a:r>
            <a:r>
              <a:rPr lang="ko-KR" altLang="en-US" sz="1400" dirty="0"/>
              <a:t>상에서의 연산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P(x) = x</a:t>
            </a:r>
            <a:r>
              <a:rPr lang="en-US" altLang="ko-KR" sz="1400" baseline="30000" dirty="0"/>
              <a:t>8</a:t>
            </a:r>
            <a:r>
              <a:rPr lang="en-US" altLang="ko-KR" sz="1400" dirty="0"/>
              <a:t> + x</a:t>
            </a:r>
            <a:r>
              <a:rPr lang="en-US" altLang="ko-KR" sz="1400" baseline="30000" dirty="0"/>
              <a:t>4 </a:t>
            </a:r>
            <a:r>
              <a:rPr lang="en-US" altLang="ko-KR" sz="1400" dirty="0"/>
              <a:t>+ x</a:t>
            </a:r>
            <a:r>
              <a:rPr lang="en-US" altLang="ko-KR" sz="1400" baseline="30000" dirty="0"/>
              <a:t>3 </a:t>
            </a:r>
            <a:r>
              <a:rPr lang="en-US" altLang="ko-KR" sz="1400" dirty="0"/>
              <a:t>+ x + 1</a:t>
            </a:r>
            <a:r>
              <a:rPr lang="ko-KR" altLang="ko-KR" sz="1400" dirty="0"/>
              <a:t> </a:t>
            </a:r>
            <a:endParaRPr lang="en-US" altLang="ko-KR" sz="1400" dirty="0"/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600" dirty="0">
                <a:sym typeface="Wingdings" pitchFamily="2" charset="2"/>
              </a:rPr>
              <a:t>GF(</a:t>
            </a:r>
            <a:r>
              <a:rPr lang="en-US" altLang="ko-KR" sz="1600" dirty="0"/>
              <a:t>2</a:t>
            </a:r>
            <a:r>
              <a:rPr lang="en-US" altLang="ko-KR" sz="1600" baseline="30000" dirty="0"/>
              <a:t>8</a:t>
            </a:r>
            <a:r>
              <a:rPr lang="en-US" altLang="ko-KR" sz="1600" dirty="0">
                <a:sym typeface="Wingdings" pitchFamily="2" charset="2"/>
              </a:rPr>
              <a:t>)</a:t>
            </a:r>
            <a:r>
              <a:rPr lang="ko-KR" altLang="en-US" sz="1600" dirty="0">
                <a:sym typeface="Wingdings" pitchFamily="2" charset="2"/>
              </a:rPr>
              <a:t>상의 </a:t>
            </a:r>
            <a:r>
              <a:rPr lang="ko-KR" altLang="en-US" sz="1600" dirty="0"/>
              <a:t>역원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 err="1"/>
              <a:t>Subbyte</a:t>
            </a:r>
            <a:r>
              <a:rPr lang="ko-KR" altLang="en-US" sz="1600" dirty="0"/>
              <a:t> 과정에서 쓰이는 </a:t>
            </a:r>
            <a:r>
              <a:rPr lang="en-US" altLang="ko-KR" sz="1600" dirty="0"/>
              <a:t>S-box</a:t>
            </a:r>
            <a:r>
              <a:rPr lang="ko-KR" altLang="en-US" sz="1600" dirty="0"/>
              <a:t>는 각 원소에 대한 역원을 미리 계산한 </a:t>
            </a:r>
            <a:r>
              <a:rPr lang="en-US" altLang="ko-KR" sz="1600" dirty="0"/>
              <a:t>Lookup Table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409672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FF8A469-3F01-A64C-9C1F-511634E6F3EA}"/>
              </a:ext>
            </a:extLst>
          </p:cNvPr>
          <p:cNvSpPr/>
          <p:nvPr/>
        </p:nvSpPr>
        <p:spPr>
          <a:xfrm>
            <a:off x="2594345" y="2307265"/>
            <a:ext cx="7751134" cy="1818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910C3C-C58E-4546-9C15-979ED4215C2C}"/>
              </a:ext>
            </a:extLst>
          </p:cNvPr>
          <p:cNvSpPr txBox="1"/>
          <p:nvPr/>
        </p:nvSpPr>
        <p:spPr>
          <a:xfrm>
            <a:off x="4676553" y="3075057"/>
            <a:ext cx="28388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b="1" dirty="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02.</a:t>
            </a:r>
            <a:r>
              <a:rPr kumimoji="1" lang="ko-KR" altLang="en-US" sz="4000" b="1" dirty="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동작</a:t>
            </a:r>
          </a:p>
        </p:txBody>
      </p:sp>
    </p:spTree>
    <p:extLst>
      <p:ext uri="{BB962C8B-B14F-4D97-AF65-F5344CB8AC3E}">
        <p14:creationId xmlns:p14="http://schemas.microsoft.com/office/powerpoint/2010/main" val="637597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rgbClr val="0070C0"/>
                </a:solidFill>
              </a:rPr>
              <a:t>AES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4" y="1152525"/>
            <a:ext cx="5879480" cy="5057775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ko-KR" altLang="en-US" sz="2000" b="1" dirty="0">
                <a:solidFill>
                  <a:srgbClr val="0070C0"/>
                </a:solidFill>
              </a:rPr>
              <a:t>동작원리</a:t>
            </a:r>
            <a:endParaRPr lang="en-US" altLang="ko-KR" sz="20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600" dirty="0"/>
              <a:t>각 </a:t>
            </a:r>
            <a:r>
              <a:rPr lang="en-US" altLang="ko-KR" sz="1600" dirty="0"/>
              <a:t>round</a:t>
            </a:r>
            <a:r>
              <a:rPr lang="ko-KR" altLang="en-US" sz="1600" dirty="0"/>
              <a:t>에는 </a:t>
            </a:r>
            <a:r>
              <a:rPr lang="en-US" altLang="ko-KR" sz="1600" dirty="0"/>
              <a:t>4</a:t>
            </a:r>
            <a:r>
              <a:rPr lang="ko-KR" altLang="en-US" sz="1600" dirty="0"/>
              <a:t>가지 연산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 dirty="0"/>
              <a:t>Sub Byte / Shift Row / Mix Column / Add Round Key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dirty="0"/>
              <a:t>치환 연산 </a:t>
            </a:r>
            <a:r>
              <a:rPr lang="en-US" altLang="ko-KR" sz="1200" dirty="0"/>
              <a:t>3</a:t>
            </a:r>
            <a:r>
              <a:rPr lang="ko-KR" altLang="en-US" sz="1200" dirty="0"/>
              <a:t>개</a:t>
            </a:r>
            <a:r>
              <a:rPr lang="en-US" altLang="ko-KR" sz="1200" dirty="0"/>
              <a:t>,</a:t>
            </a:r>
            <a:r>
              <a:rPr lang="ko-KR" altLang="en-US" sz="1200" dirty="0"/>
              <a:t> 단순 </a:t>
            </a:r>
            <a:r>
              <a:rPr lang="en-US" altLang="ko-KR" sz="1200" dirty="0"/>
              <a:t>shift1</a:t>
            </a:r>
            <a:r>
              <a:rPr lang="ko-KR" altLang="en-US" sz="1200" dirty="0"/>
              <a:t>개</a:t>
            </a:r>
            <a:endParaRPr lang="en-US" altLang="ko-KR" sz="1200" dirty="0"/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600" dirty="0"/>
              <a:t>0</a:t>
            </a:r>
            <a:r>
              <a:rPr lang="ko-KR" altLang="en-US" sz="1600" dirty="0"/>
              <a:t> </a:t>
            </a:r>
            <a:r>
              <a:rPr lang="en-US" altLang="ko-KR" sz="1600" dirty="0"/>
              <a:t>round : </a:t>
            </a:r>
            <a:r>
              <a:rPr lang="ko-KR" altLang="en-US" sz="1600" dirty="0"/>
              <a:t> </a:t>
            </a:r>
            <a:r>
              <a:rPr lang="en-US" altLang="ko-KR" sz="1600" dirty="0"/>
              <a:t>Add Round-key (preprocessing)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600" dirty="0"/>
              <a:t>10</a:t>
            </a:r>
            <a:r>
              <a:rPr lang="ko-KR" altLang="en-US" sz="1600" dirty="0"/>
              <a:t> </a:t>
            </a:r>
            <a:r>
              <a:rPr lang="en-US" altLang="ko-KR" sz="1600" dirty="0"/>
              <a:t>round :</a:t>
            </a:r>
            <a:r>
              <a:rPr lang="ko-KR" altLang="en-US" sz="1600" dirty="0"/>
              <a:t> </a:t>
            </a:r>
            <a:r>
              <a:rPr lang="en-US" altLang="ko-KR" sz="1600" dirty="0"/>
              <a:t>Mix column </a:t>
            </a:r>
            <a:r>
              <a:rPr lang="ko-KR" altLang="en-US" sz="1600" dirty="0"/>
              <a:t>수행 </a:t>
            </a:r>
            <a:r>
              <a:rPr lang="en-US" altLang="ko-KR" sz="1600" dirty="0"/>
              <a:t>x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600" dirty="0"/>
              <a:t>Round-key</a:t>
            </a:r>
            <a:r>
              <a:rPr lang="ko-KR" altLang="en-US" sz="1600" dirty="0"/>
              <a:t>는 키 확장 함수에 의해 생성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 dirty="0"/>
              <a:t>Round</a:t>
            </a:r>
            <a:r>
              <a:rPr lang="ko-KR" altLang="en-US" sz="1200" dirty="0"/>
              <a:t>마다 다른 </a:t>
            </a:r>
            <a:r>
              <a:rPr lang="en-US" altLang="ko-KR" sz="1200" dirty="0"/>
              <a:t>key </a:t>
            </a:r>
            <a:r>
              <a:rPr lang="ko-KR" altLang="en-US" sz="1200" dirty="0"/>
              <a:t>사용</a:t>
            </a:r>
            <a:endParaRPr lang="en-US" altLang="ko-KR" sz="1200" dirty="0"/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 dirty="0"/>
              <a:t>round-key :</a:t>
            </a:r>
            <a:r>
              <a:rPr lang="ko-KR" altLang="en-US" sz="1200" dirty="0"/>
              <a:t> </a:t>
            </a:r>
            <a:r>
              <a:rPr lang="en-US" altLang="ko-KR" sz="1200" dirty="0"/>
              <a:t>128bit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D092E0-F971-B045-BB35-2B1D52EE6C89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90643" y="1000892"/>
            <a:ext cx="5489437" cy="536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486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rgbClr val="0070C0"/>
                </a:solidFill>
              </a:rPr>
              <a:t>AES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4" y="1152525"/>
            <a:ext cx="7412036" cy="7621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ko-KR" sz="2000" b="1" dirty="0">
                <a:solidFill>
                  <a:srgbClr val="2E75B6"/>
                </a:solidFill>
              </a:rPr>
              <a:t>Plain text</a:t>
            </a:r>
            <a:r>
              <a:rPr lang="en-US" altLang="ko-KR" sz="1600" b="1" dirty="0">
                <a:solidFill>
                  <a:srgbClr val="2E75B6"/>
                </a:solidFill>
              </a:rPr>
              <a:t>(128</a:t>
            </a:r>
            <a:r>
              <a:rPr lang="ko-KR" altLang="en-US" sz="1600" b="1" dirty="0">
                <a:solidFill>
                  <a:srgbClr val="2E75B6"/>
                </a:solidFill>
              </a:rPr>
              <a:t> </a:t>
            </a:r>
            <a:r>
              <a:rPr lang="en-US" altLang="ko-KR" sz="1600" b="1" dirty="0">
                <a:solidFill>
                  <a:srgbClr val="2E75B6"/>
                </a:solidFill>
              </a:rPr>
              <a:t>bit)</a:t>
            </a:r>
            <a:r>
              <a:rPr lang="ko-KR" altLang="en-US" sz="1600" b="1" dirty="0">
                <a:solidFill>
                  <a:srgbClr val="2E75B6"/>
                </a:solidFill>
              </a:rPr>
              <a:t> </a:t>
            </a:r>
            <a:r>
              <a:rPr lang="en-US" altLang="ko-KR" sz="2000" b="1" dirty="0">
                <a:solidFill>
                  <a:srgbClr val="2E75B6"/>
                </a:solidFill>
                <a:sym typeface="Wingdings" pitchFamily="2" charset="2"/>
              </a:rPr>
              <a:t></a:t>
            </a:r>
            <a:r>
              <a:rPr lang="ko-KR" altLang="en-US" sz="2000" b="1" dirty="0">
                <a:solidFill>
                  <a:srgbClr val="2E75B6"/>
                </a:solidFill>
                <a:sym typeface="Wingdings" pitchFamily="2" charset="2"/>
              </a:rPr>
              <a:t> </a:t>
            </a:r>
            <a:r>
              <a:rPr lang="en-US" altLang="ko-KR" sz="2000" b="1" dirty="0">
                <a:solidFill>
                  <a:srgbClr val="2E75B6"/>
                </a:solidFill>
                <a:sym typeface="Wingdings" pitchFamily="2" charset="2"/>
              </a:rPr>
              <a:t>State</a:t>
            </a:r>
            <a:endParaRPr lang="en-US" altLang="ko-KR" sz="16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EFDAD76-EDE2-8A40-A5D4-418501CAB2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01920"/>
              </p:ext>
            </p:extLst>
          </p:nvPr>
        </p:nvGraphicFramePr>
        <p:xfrm>
          <a:off x="7766800" y="2561768"/>
          <a:ext cx="2592000" cy="259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313401235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063886223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76641837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728419353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48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4E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79122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4E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49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709438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4E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47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56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49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234437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54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816734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6ED0B33-BC16-BF47-9F5E-9095F4EA6521}"/>
              </a:ext>
            </a:extLst>
          </p:cNvPr>
          <p:cNvSpPr/>
          <p:nvPr/>
        </p:nvSpPr>
        <p:spPr>
          <a:xfrm>
            <a:off x="8472382" y="5295290"/>
            <a:ext cx="1180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Plain Text</a:t>
            </a:r>
            <a:endParaRPr lang="ko-KR" altLang="en-US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AB1CD25-2660-E649-92C4-4C9FAB3396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134510"/>
              </p:ext>
            </p:extLst>
          </p:nvPr>
        </p:nvGraphicFramePr>
        <p:xfrm>
          <a:off x="730141" y="3476686"/>
          <a:ext cx="6105744" cy="762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609">
                  <a:extLst>
                    <a:ext uri="{9D8B030D-6E8A-4147-A177-3AD203B41FA5}">
                      <a16:colId xmlns:a16="http://schemas.microsoft.com/office/drawing/2014/main" val="416161879"/>
                    </a:ext>
                  </a:extLst>
                </a:gridCol>
                <a:gridCol w="381609">
                  <a:extLst>
                    <a:ext uri="{9D8B030D-6E8A-4147-A177-3AD203B41FA5}">
                      <a16:colId xmlns:a16="http://schemas.microsoft.com/office/drawing/2014/main" val="2436071248"/>
                    </a:ext>
                  </a:extLst>
                </a:gridCol>
                <a:gridCol w="381609">
                  <a:extLst>
                    <a:ext uri="{9D8B030D-6E8A-4147-A177-3AD203B41FA5}">
                      <a16:colId xmlns:a16="http://schemas.microsoft.com/office/drawing/2014/main" val="181738895"/>
                    </a:ext>
                  </a:extLst>
                </a:gridCol>
                <a:gridCol w="381609">
                  <a:extLst>
                    <a:ext uri="{9D8B030D-6E8A-4147-A177-3AD203B41FA5}">
                      <a16:colId xmlns:a16="http://schemas.microsoft.com/office/drawing/2014/main" val="3351371208"/>
                    </a:ext>
                  </a:extLst>
                </a:gridCol>
                <a:gridCol w="381609">
                  <a:extLst>
                    <a:ext uri="{9D8B030D-6E8A-4147-A177-3AD203B41FA5}">
                      <a16:colId xmlns:a16="http://schemas.microsoft.com/office/drawing/2014/main" val="2332075856"/>
                    </a:ext>
                  </a:extLst>
                </a:gridCol>
                <a:gridCol w="381609">
                  <a:extLst>
                    <a:ext uri="{9D8B030D-6E8A-4147-A177-3AD203B41FA5}">
                      <a16:colId xmlns:a16="http://schemas.microsoft.com/office/drawing/2014/main" val="1638151899"/>
                    </a:ext>
                  </a:extLst>
                </a:gridCol>
                <a:gridCol w="381609">
                  <a:extLst>
                    <a:ext uri="{9D8B030D-6E8A-4147-A177-3AD203B41FA5}">
                      <a16:colId xmlns:a16="http://schemas.microsoft.com/office/drawing/2014/main" val="633798097"/>
                    </a:ext>
                  </a:extLst>
                </a:gridCol>
                <a:gridCol w="381609">
                  <a:extLst>
                    <a:ext uri="{9D8B030D-6E8A-4147-A177-3AD203B41FA5}">
                      <a16:colId xmlns:a16="http://schemas.microsoft.com/office/drawing/2014/main" val="3825025087"/>
                    </a:ext>
                  </a:extLst>
                </a:gridCol>
                <a:gridCol w="381609">
                  <a:extLst>
                    <a:ext uri="{9D8B030D-6E8A-4147-A177-3AD203B41FA5}">
                      <a16:colId xmlns:a16="http://schemas.microsoft.com/office/drawing/2014/main" val="1153139888"/>
                    </a:ext>
                  </a:extLst>
                </a:gridCol>
                <a:gridCol w="381609">
                  <a:extLst>
                    <a:ext uri="{9D8B030D-6E8A-4147-A177-3AD203B41FA5}">
                      <a16:colId xmlns:a16="http://schemas.microsoft.com/office/drawing/2014/main" val="2199128836"/>
                    </a:ext>
                  </a:extLst>
                </a:gridCol>
                <a:gridCol w="381609">
                  <a:extLst>
                    <a:ext uri="{9D8B030D-6E8A-4147-A177-3AD203B41FA5}">
                      <a16:colId xmlns:a16="http://schemas.microsoft.com/office/drawing/2014/main" val="2960687197"/>
                    </a:ext>
                  </a:extLst>
                </a:gridCol>
                <a:gridCol w="381609">
                  <a:extLst>
                    <a:ext uri="{9D8B030D-6E8A-4147-A177-3AD203B41FA5}">
                      <a16:colId xmlns:a16="http://schemas.microsoft.com/office/drawing/2014/main" val="737450224"/>
                    </a:ext>
                  </a:extLst>
                </a:gridCol>
                <a:gridCol w="381609">
                  <a:extLst>
                    <a:ext uri="{9D8B030D-6E8A-4147-A177-3AD203B41FA5}">
                      <a16:colId xmlns:a16="http://schemas.microsoft.com/office/drawing/2014/main" val="574587059"/>
                    </a:ext>
                  </a:extLst>
                </a:gridCol>
                <a:gridCol w="381609">
                  <a:extLst>
                    <a:ext uri="{9D8B030D-6E8A-4147-A177-3AD203B41FA5}">
                      <a16:colId xmlns:a16="http://schemas.microsoft.com/office/drawing/2014/main" val="907655201"/>
                    </a:ext>
                  </a:extLst>
                </a:gridCol>
                <a:gridCol w="381609">
                  <a:extLst>
                    <a:ext uri="{9D8B030D-6E8A-4147-A177-3AD203B41FA5}">
                      <a16:colId xmlns:a16="http://schemas.microsoft.com/office/drawing/2014/main" val="1399395525"/>
                    </a:ext>
                  </a:extLst>
                </a:gridCol>
                <a:gridCol w="381609">
                  <a:extLst>
                    <a:ext uri="{9D8B030D-6E8A-4147-A177-3AD203B41FA5}">
                      <a16:colId xmlns:a16="http://schemas.microsoft.com/office/drawing/2014/main" val="1893764164"/>
                    </a:ext>
                  </a:extLst>
                </a:gridCol>
              </a:tblGrid>
              <a:tr h="3810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1075771"/>
                  </a:ext>
                </a:extLst>
              </a:tr>
              <a:tr h="3810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r>
                        <a:rPr lang="en-US" altLang="ko-KR" sz="1100" dirty="0"/>
                        <a:t>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r>
                        <a:rPr lang="en-US" altLang="ko-KR" sz="1100" dirty="0"/>
                        <a:t>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47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r>
                        <a:rPr lang="en-US" altLang="ko-KR" sz="1100" dirty="0"/>
                        <a:t>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56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54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5974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304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rgbClr val="0070C0"/>
                </a:solidFill>
              </a:rPr>
              <a:t>AES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4" y="1152525"/>
            <a:ext cx="7412036" cy="7621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ko-KR" sz="2000" b="1" dirty="0">
                <a:solidFill>
                  <a:srgbClr val="2E75B6"/>
                </a:solidFill>
              </a:rPr>
              <a:t>0-round : Add Round-Key</a:t>
            </a:r>
            <a:endParaRPr lang="en-US" altLang="ko-KR" sz="16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EFDAD76-EDE2-8A40-A5D4-418501CAB2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197810"/>
              </p:ext>
            </p:extLst>
          </p:nvPr>
        </p:nvGraphicFramePr>
        <p:xfrm>
          <a:off x="898146" y="2561768"/>
          <a:ext cx="2592000" cy="259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313401235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063886223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76641837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728419353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48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4E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79122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4E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49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709438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4E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47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56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49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234437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54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816734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6ED0B33-BC16-BF47-9F5E-9095F4EA6521}"/>
              </a:ext>
            </a:extLst>
          </p:cNvPr>
          <p:cNvSpPr/>
          <p:nvPr/>
        </p:nvSpPr>
        <p:spPr>
          <a:xfrm>
            <a:off x="1646308" y="5370201"/>
            <a:ext cx="10686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/>
              <a:t>Plain Text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AF69FBD-E70D-F347-8BD4-339782AC72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591237"/>
              </p:ext>
            </p:extLst>
          </p:nvPr>
        </p:nvGraphicFramePr>
        <p:xfrm>
          <a:off x="4470397" y="2561768"/>
          <a:ext cx="2886321" cy="26329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6107">
                  <a:extLst>
                    <a:ext uri="{9D8B030D-6E8A-4147-A177-3AD203B41FA5}">
                      <a16:colId xmlns:a16="http://schemas.microsoft.com/office/drawing/2014/main" val="3134012351"/>
                    </a:ext>
                  </a:extLst>
                </a:gridCol>
                <a:gridCol w="746107">
                  <a:extLst>
                    <a:ext uri="{9D8B030D-6E8A-4147-A177-3AD203B41FA5}">
                      <a16:colId xmlns:a16="http://schemas.microsoft.com/office/drawing/2014/main" val="4063886223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766418379"/>
                    </a:ext>
                  </a:extLst>
                </a:gridCol>
                <a:gridCol w="746107">
                  <a:extLst>
                    <a:ext uri="{9D8B030D-6E8A-4147-A177-3AD203B41FA5}">
                      <a16:colId xmlns:a16="http://schemas.microsoft.com/office/drawing/2014/main" val="728419353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4F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791223"/>
                  </a:ext>
                </a:extLst>
              </a:tr>
              <a:tr h="661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44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709438"/>
                  </a:ext>
                </a:extLst>
              </a:tr>
              <a:tr h="661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9D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234437"/>
                  </a:ext>
                </a:extLst>
              </a:tr>
              <a:tr h="661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44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3C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816734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33B52CE-C614-BD4D-9656-497B3BA2488F}"/>
              </a:ext>
            </a:extLst>
          </p:cNvPr>
          <p:cNvSpPr/>
          <p:nvPr/>
        </p:nvSpPr>
        <p:spPr>
          <a:xfrm>
            <a:off x="5351564" y="5390983"/>
            <a:ext cx="11977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Cipher Key</a:t>
            </a:r>
            <a:endParaRPr lang="ko-KR" altLang="en-US" sz="1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2B586E-3AF4-2544-A662-78B1DBFE9EC1}"/>
              </a:ext>
            </a:extLst>
          </p:cNvPr>
          <p:cNvSpPr/>
          <p:nvPr/>
        </p:nvSpPr>
        <p:spPr>
          <a:xfrm>
            <a:off x="9003182" y="5287122"/>
            <a:ext cx="1596912" cy="7853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/>
              <a:t>Add Round-key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Output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65AC04C-6DAD-B545-ABD7-AC8BA0F7BD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882222"/>
              </p:ext>
            </p:extLst>
          </p:nvPr>
        </p:nvGraphicFramePr>
        <p:xfrm>
          <a:off x="8309425" y="2561768"/>
          <a:ext cx="2886321" cy="26329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3134012351"/>
                    </a:ext>
                  </a:extLst>
                </a:gridCol>
                <a:gridCol w="746107">
                  <a:extLst>
                    <a:ext uri="{9D8B030D-6E8A-4147-A177-3AD203B41FA5}">
                      <a16:colId xmlns:a16="http://schemas.microsoft.com/office/drawing/2014/main" val="4063886223"/>
                    </a:ext>
                  </a:extLst>
                </a:gridCol>
                <a:gridCol w="746107">
                  <a:extLst>
                    <a:ext uri="{9D8B030D-6E8A-4147-A177-3AD203B41FA5}">
                      <a16:colId xmlns:a16="http://schemas.microsoft.com/office/drawing/2014/main" val="1766418379"/>
                    </a:ext>
                  </a:extLst>
                </a:gridCol>
                <a:gridCol w="746107">
                  <a:extLst>
                    <a:ext uri="{9D8B030D-6E8A-4147-A177-3AD203B41FA5}">
                      <a16:colId xmlns:a16="http://schemas.microsoft.com/office/drawing/2014/main" val="728419353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59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791223"/>
                  </a:ext>
                </a:extLst>
              </a:tr>
              <a:tr h="661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0A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EB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709438"/>
                  </a:ext>
                </a:extLst>
              </a:tr>
              <a:tr h="661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7D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56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CB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7A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234437"/>
                  </a:ext>
                </a:extLst>
              </a:tr>
              <a:tr h="661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17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77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79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06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816734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5E03DA-36E1-CE43-915A-9E897D18851F}"/>
              </a:ext>
            </a:extLst>
          </p:cNvPr>
          <p:cNvSpPr/>
          <p:nvPr/>
        </p:nvSpPr>
        <p:spPr>
          <a:xfrm>
            <a:off x="3753265" y="3642346"/>
            <a:ext cx="5581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kern="0" dirty="0">
                <a:solidFill>
                  <a:srgbClr val="494E52"/>
                </a:solidFill>
                <a:latin typeface="Cambria Math" panose="02040503050406030204" pitchFamily="18" charset="0"/>
                <a:ea typeface="맑은 고딕" panose="020B0503020000020004" pitchFamily="34" charset="-127"/>
                <a:cs typeface="Cambria Math" panose="02040503050406030204" pitchFamily="18" charset="0"/>
              </a:rPr>
              <a:t>⊕ </a:t>
            </a:r>
            <a:endParaRPr lang="ko-KR" altLang="en-US" sz="24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5DACB9-8826-2D4D-8267-A74A3DF5FAFE}"/>
              </a:ext>
            </a:extLst>
          </p:cNvPr>
          <p:cNvSpPr/>
          <p:nvPr/>
        </p:nvSpPr>
        <p:spPr>
          <a:xfrm>
            <a:off x="7675609" y="3642345"/>
            <a:ext cx="482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kern="0" dirty="0">
                <a:solidFill>
                  <a:srgbClr val="494E52"/>
                </a:solidFill>
                <a:latin typeface="Cambria Math" panose="02040503050406030204" pitchFamily="18" charset="0"/>
                <a:ea typeface="맑은 고딕" panose="020B0503020000020004" pitchFamily="34" charset="-127"/>
                <a:cs typeface="Cambria Math" panose="02040503050406030204" pitchFamily="18" charset="0"/>
              </a:rPr>
              <a:t>= 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73126620"/>
      </p:ext>
    </p:extLst>
  </p:cSld>
  <p:clrMapOvr>
    <a:masterClrMapping/>
  </p:clrMapOvr>
</p:sld>
</file>

<file path=ppt/theme/theme1.xml><?xml version="1.0" encoding="utf-8"?>
<a:theme xmlns:a="http://schemas.openxmlformats.org/drawingml/2006/main" name="CryptoCraft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7605</TotalTime>
  <Words>1277</Words>
  <Application>Microsoft Macintosh PowerPoint</Application>
  <PresentationFormat>와이드스크린</PresentationFormat>
  <Paragraphs>613</Paragraphs>
  <Slides>23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맑은 고딕</vt:lpstr>
      <vt:lpstr>Arial</vt:lpstr>
      <vt:lpstr>Calibri</vt:lpstr>
      <vt:lpstr>Cambria Math</vt:lpstr>
      <vt:lpstr>Menlo</vt:lpstr>
      <vt:lpstr>Wingdings</vt:lpstr>
      <vt:lpstr>CryptoCraft 테마</vt:lpstr>
      <vt:lpstr>제목 테마</vt:lpstr>
      <vt:lpstr>AES</vt:lpstr>
      <vt:lpstr>PowerPoint 프레젠테이션</vt:lpstr>
      <vt:lpstr>PowerPoint 프레젠테이션</vt:lpstr>
      <vt:lpstr>AES 구조</vt:lpstr>
      <vt:lpstr>AES 수학적 배경</vt:lpstr>
      <vt:lpstr>PowerPoint 프레젠테이션</vt:lpstr>
      <vt:lpstr>AES</vt:lpstr>
      <vt:lpstr>AES</vt:lpstr>
      <vt:lpstr>AES</vt:lpstr>
      <vt:lpstr>AES</vt:lpstr>
      <vt:lpstr>AES</vt:lpstr>
      <vt:lpstr>AES</vt:lpstr>
      <vt:lpstr>AES</vt:lpstr>
      <vt:lpstr>AES</vt:lpstr>
      <vt:lpstr>AES</vt:lpstr>
      <vt:lpstr>AES</vt:lpstr>
      <vt:lpstr>AES</vt:lpstr>
      <vt:lpstr>AES</vt:lpstr>
      <vt:lpstr>PowerPoint 프레젠테이션</vt:lpstr>
      <vt:lpstr>AES</vt:lpstr>
      <vt:lpstr>AES</vt:lpstr>
      <vt:lpstr>AES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김 현지</cp:lastModifiedBy>
  <cp:revision>102</cp:revision>
  <dcterms:created xsi:type="dcterms:W3CDTF">2019-03-05T04:29:07Z</dcterms:created>
  <dcterms:modified xsi:type="dcterms:W3CDTF">2019-11-03T10:17:18Z</dcterms:modified>
</cp:coreProperties>
</file>